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696" r:id="rId5"/>
  </p:sldMasterIdLst>
  <p:notesMasterIdLst>
    <p:notesMasterId r:id="rId55"/>
  </p:notesMasterIdLst>
  <p:handoutMasterIdLst>
    <p:handoutMasterId r:id="rId56"/>
  </p:handoutMasterIdLst>
  <p:sldIdLst>
    <p:sldId id="335" r:id="rId6"/>
    <p:sldId id="330" r:id="rId7"/>
    <p:sldId id="331" r:id="rId8"/>
    <p:sldId id="332" r:id="rId9"/>
    <p:sldId id="336" r:id="rId10"/>
    <p:sldId id="262" r:id="rId11"/>
    <p:sldId id="263" r:id="rId12"/>
    <p:sldId id="299" r:id="rId13"/>
    <p:sldId id="302" r:id="rId14"/>
    <p:sldId id="264" r:id="rId15"/>
    <p:sldId id="266" r:id="rId16"/>
    <p:sldId id="265" r:id="rId17"/>
    <p:sldId id="276" r:id="rId18"/>
    <p:sldId id="303" r:id="rId19"/>
    <p:sldId id="293" r:id="rId20"/>
    <p:sldId id="277" r:id="rId21"/>
    <p:sldId id="333" r:id="rId22"/>
    <p:sldId id="334" r:id="rId23"/>
    <p:sldId id="337"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6" r:id="rId39"/>
    <p:sldId id="317" r:id="rId40"/>
    <p:sldId id="338" r:id="rId41"/>
    <p:sldId id="296" r:id="rId42"/>
    <p:sldId id="318" r:id="rId43"/>
    <p:sldId id="319" r:id="rId44"/>
    <p:sldId id="339" r:id="rId45"/>
    <p:sldId id="322" r:id="rId46"/>
    <p:sldId id="323" r:id="rId47"/>
    <p:sldId id="324" r:id="rId48"/>
    <p:sldId id="342" r:id="rId49"/>
    <p:sldId id="340" r:id="rId50"/>
    <p:sldId id="289" r:id="rId51"/>
    <p:sldId id="320" r:id="rId52"/>
    <p:sldId id="274" r:id="rId53"/>
    <p:sldId id="341"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Kilin Widjaja" initials="KW" lastIdx="1" clrIdx="6">
    <p:extLst>
      <p:ext uri="{19B8F6BF-5375-455C-9EA6-DF929625EA0E}">
        <p15:presenceInfo xmlns:p15="http://schemas.microsoft.com/office/powerpoint/2012/main" userId="a8e5a26603d617f4" providerId="Windows Live"/>
      </p:ext>
    </p:extLst>
  </p:cmAuthor>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2" autoAdjust="0"/>
    <p:restoredTop sz="92905" autoAdjust="0"/>
  </p:normalViewPr>
  <p:slideViewPr>
    <p:cSldViewPr snapToGrid="0" snapToObjects="1">
      <p:cViewPr varScale="1">
        <p:scale>
          <a:sx n="62" d="100"/>
          <a:sy n="62" d="100"/>
        </p:scale>
        <p:origin x="1000" y="5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71" d="100"/>
          <a:sy n="171" d="100"/>
        </p:scale>
        <p:origin x="100" y="5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notesMaster" Target="notesMasters/notesMaster1.xml"/><Relationship Id="rId63"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3/29/2024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2131050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280549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2467884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7432586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6271090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1460698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7884325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5018442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566686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081353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711255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7176154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16759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346164285"/>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281071563"/>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44828329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hyperlink" Target="https://en.wikipedia.org/wiki/List_of_Falcon_9_and_Falcon_Heavy_launches"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E7E6E6"/>
                </a:solidFill>
                <a:latin typeface="Abadi"/>
                <a:ea typeface="SF Pro" pitchFamily="2" charset="0"/>
                <a:cs typeface="SF Pro" pitchFamily="2" charset="0"/>
              </a:rPr>
              <a:t>Kilin Widjaja</a:t>
            </a:r>
            <a:endParaRPr kumimoji="0" lang="en-US" sz="1800" b="0" i="0" u="none" strike="noStrike" kern="1200" cap="none" spc="0" normalizeH="0" baseline="0" noProof="0" dirty="0">
              <a:ln>
                <a:noFill/>
              </a:ln>
              <a:solidFill>
                <a:srgbClr val="E7E6E6"/>
              </a:solidFill>
              <a:effectLst/>
              <a:uLnTx/>
              <a:uFillTx/>
              <a:latin typeface="Abadi"/>
              <a:ea typeface="SF Pro" pitchFamily="2" charset="0"/>
              <a:cs typeface="SF Pro"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E7E6E6"/>
                </a:solidFill>
                <a:latin typeface="Abadi" panose="020B0604020104020204" pitchFamily="34" charset="0"/>
                <a:ea typeface="SF Pro" pitchFamily="2" charset="0"/>
                <a:cs typeface="SF Pro" pitchFamily="2" charset="0"/>
              </a:rPr>
              <a:t>25 March 2024</a:t>
            </a:r>
            <a:endParaRPr kumimoji="0" lang="en-US" sz="1800" b="0" i="0" u="none" strike="noStrike" kern="1200" cap="none" spc="0" normalizeH="0" baseline="0" noProof="0" dirty="0">
              <a:ln>
                <a:noFill/>
              </a:ln>
              <a:solidFill>
                <a:srgbClr val="E7E6E6"/>
              </a:solidFill>
              <a:effectLst/>
              <a:uLnTx/>
              <a:uFillTx/>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53768995"/>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3552323"/>
            <a:ext cx="8975652" cy="3053960"/>
          </a:xfrm>
          <a:prstGeom prst="rect">
            <a:avLst/>
          </a:prstGeom>
        </p:spPr>
        <p:txBody>
          <a:bodyPr/>
          <a:lstStyle/>
          <a:p>
            <a:r>
              <a:rPr lang="en-US" sz="2200" dirty="0">
                <a:solidFill>
                  <a:schemeClr val="accent3">
                    <a:lumMod val="25000"/>
                  </a:schemeClr>
                </a:solidFill>
                <a:latin typeface="Abadi" panose="020B0604020104020204" pitchFamily="34" charset="0"/>
              </a:rPr>
              <a:t>Performing Data Analysis by:</a:t>
            </a:r>
          </a:p>
          <a:p>
            <a:pPr lvl="1"/>
            <a:r>
              <a:rPr lang="en-US" sz="1800" dirty="0">
                <a:solidFill>
                  <a:schemeClr val="accent3">
                    <a:lumMod val="25000"/>
                  </a:schemeClr>
                </a:solidFill>
                <a:latin typeface="Abadi" panose="020B0604020104020204" pitchFamily="34" charset="0"/>
              </a:rPr>
              <a:t>Calculate the number of launches on each site</a:t>
            </a:r>
          </a:p>
          <a:p>
            <a:pPr lvl="1"/>
            <a:r>
              <a:rPr lang="en-US" sz="1800" dirty="0">
                <a:solidFill>
                  <a:schemeClr val="accent3">
                    <a:lumMod val="25000"/>
                  </a:schemeClr>
                </a:solidFill>
                <a:latin typeface="Abadi" panose="020B0604020104020204" pitchFamily="34" charset="0"/>
              </a:rPr>
              <a:t>Calculate the number and occurrence of each orbit</a:t>
            </a:r>
          </a:p>
          <a:p>
            <a:pPr lvl="1"/>
            <a:r>
              <a:rPr lang="en-US" sz="1800" dirty="0">
                <a:solidFill>
                  <a:schemeClr val="accent3">
                    <a:lumMod val="25000"/>
                  </a:schemeClr>
                </a:solidFill>
                <a:latin typeface="Abadi" panose="020B0604020104020204" pitchFamily="34" charset="0"/>
              </a:rPr>
              <a:t>Calculate the number and occurrence of mission outcome of the orbits</a:t>
            </a:r>
          </a:p>
          <a:p>
            <a:pPr lvl="1"/>
            <a:r>
              <a:rPr lang="en-US" sz="1800" dirty="0">
                <a:solidFill>
                  <a:schemeClr val="accent3">
                    <a:lumMod val="25000"/>
                  </a:schemeClr>
                </a:solidFill>
                <a:latin typeface="Abadi" panose="020B0604020104020204" pitchFamily="34" charset="0"/>
              </a:rPr>
              <a:t>Create a landing outcome label from Outcome column</a:t>
            </a:r>
          </a:p>
          <a:p>
            <a:r>
              <a:rPr lang="en-US" sz="2000" dirty="0">
                <a:solidFill>
                  <a:schemeClr val="accent3">
                    <a:lumMod val="25000"/>
                  </a:schemeClr>
                </a:solidFill>
                <a:latin typeface="Abadi" panose="020B0604020104020204" pitchFamily="34" charset="0"/>
              </a:rPr>
              <a:t>GitHub URL of the completed data wrangling notebook, https://github.com/kilinwid/IBM-Applied-Data-Science-Capstone/blob/151f5277bf1243bd22ae8a3b627540477ac2f853/labs-jupyter-spacex-Data%20wrangling.ipynb</a:t>
            </a:r>
            <a:endParaRPr lang="en-US" sz="2400"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angle: Rounded Corners 1">
            <a:extLst>
              <a:ext uri="{FF2B5EF4-FFF2-40B4-BE49-F238E27FC236}">
                <a16:creationId xmlns:a16="http://schemas.microsoft.com/office/drawing/2014/main" id="{665C304F-9F94-F44A-1967-D4B10C6348C4}"/>
              </a:ext>
            </a:extLst>
          </p:cNvPr>
          <p:cNvSpPr/>
          <p:nvPr/>
        </p:nvSpPr>
        <p:spPr>
          <a:xfrm>
            <a:off x="1232348" y="1782695"/>
            <a:ext cx="2558265" cy="152298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Perform initial EDA on the data</a:t>
            </a:r>
            <a:endParaRPr lang="en-ID" sz="2400" dirty="0"/>
          </a:p>
        </p:txBody>
      </p:sp>
      <p:sp>
        <p:nvSpPr>
          <p:cNvPr id="3" name="Rectangle: Rounded Corners 2">
            <a:extLst>
              <a:ext uri="{FF2B5EF4-FFF2-40B4-BE49-F238E27FC236}">
                <a16:creationId xmlns:a16="http://schemas.microsoft.com/office/drawing/2014/main" id="{9AC5DF8E-54D2-3617-910D-C8D746C847F3}"/>
              </a:ext>
            </a:extLst>
          </p:cNvPr>
          <p:cNvSpPr/>
          <p:nvPr/>
        </p:nvSpPr>
        <p:spPr>
          <a:xfrm>
            <a:off x="4721089" y="1782692"/>
            <a:ext cx="2558265" cy="152298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Data Analysis Calculations</a:t>
            </a:r>
            <a:endParaRPr lang="en-ID" sz="2400" dirty="0"/>
          </a:p>
        </p:txBody>
      </p:sp>
      <p:sp>
        <p:nvSpPr>
          <p:cNvPr id="6" name="Rectangle: Rounded Corners 5">
            <a:extLst>
              <a:ext uri="{FF2B5EF4-FFF2-40B4-BE49-F238E27FC236}">
                <a16:creationId xmlns:a16="http://schemas.microsoft.com/office/drawing/2014/main" id="{370FFA56-810C-D30F-3ACA-D8F643CBD1BC}"/>
              </a:ext>
            </a:extLst>
          </p:cNvPr>
          <p:cNvSpPr/>
          <p:nvPr/>
        </p:nvSpPr>
        <p:spPr>
          <a:xfrm>
            <a:off x="8272961" y="1782694"/>
            <a:ext cx="2558265" cy="152298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Create landing Outcome label</a:t>
            </a:r>
            <a:endParaRPr lang="en-ID" sz="2400" dirty="0"/>
          </a:p>
        </p:txBody>
      </p:sp>
      <p:sp>
        <p:nvSpPr>
          <p:cNvPr id="7" name="Arrow: Right 6">
            <a:extLst>
              <a:ext uri="{FF2B5EF4-FFF2-40B4-BE49-F238E27FC236}">
                <a16:creationId xmlns:a16="http://schemas.microsoft.com/office/drawing/2014/main" id="{201ACCD4-A601-1E75-6CD3-59F4D82141CA}"/>
              </a:ext>
            </a:extLst>
          </p:cNvPr>
          <p:cNvSpPr/>
          <p:nvPr/>
        </p:nvSpPr>
        <p:spPr>
          <a:xfrm>
            <a:off x="3790613" y="2301868"/>
            <a:ext cx="93047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Arrow: Right 8">
            <a:extLst>
              <a:ext uri="{FF2B5EF4-FFF2-40B4-BE49-F238E27FC236}">
                <a16:creationId xmlns:a16="http://schemas.microsoft.com/office/drawing/2014/main" id="{815F6E5D-BC1A-191D-E27F-932516A28ED2}"/>
              </a:ext>
            </a:extLst>
          </p:cNvPr>
          <p:cNvSpPr/>
          <p:nvPr/>
        </p:nvSpPr>
        <p:spPr>
          <a:xfrm>
            <a:off x="7279355" y="2301868"/>
            <a:ext cx="993605"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66028"/>
            <a:ext cx="9745589" cy="5171077"/>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Plotted chart:</a:t>
            </a:r>
          </a:p>
          <a:p>
            <a:pPr lvl="1">
              <a:lnSpc>
                <a:spcPct val="100000"/>
              </a:lnSpc>
              <a:spcBef>
                <a:spcPts val="1400"/>
              </a:spcBef>
            </a:pPr>
            <a:r>
              <a:rPr lang="en-US" sz="1800" dirty="0">
                <a:solidFill>
                  <a:schemeClr val="accent3">
                    <a:lumMod val="25000"/>
                  </a:schemeClr>
                </a:solidFill>
                <a:latin typeface="Abadi"/>
              </a:rPr>
              <a:t>Flight Number vs. Pay Load Mass Chart</a:t>
            </a:r>
          </a:p>
          <a:p>
            <a:pPr lvl="1">
              <a:lnSpc>
                <a:spcPct val="100000"/>
              </a:lnSpc>
              <a:spcBef>
                <a:spcPts val="1400"/>
              </a:spcBef>
            </a:pPr>
            <a:r>
              <a:rPr lang="en-US" sz="1800" dirty="0">
                <a:solidFill>
                  <a:schemeClr val="accent3">
                    <a:lumMod val="25000"/>
                  </a:schemeClr>
                </a:solidFill>
                <a:latin typeface="Abadi"/>
              </a:rPr>
              <a:t>Flight Number vs. Launch Site Chart</a:t>
            </a:r>
          </a:p>
          <a:p>
            <a:pPr lvl="1">
              <a:lnSpc>
                <a:spcPct val="100000"/>
              </a:lnSpc>
              <a:spcBef>
                <a:spcPts val="1400"/>
              </a:spcBef>
            </a:pPr>
            <a:r>
              <a:rPr lang="en-US" sz="1800" dirty="0">
                <a:solidFill>
                  <a:schemeClr val="accent3">
                    <a:lumMod val="25000"/>
                  </a:schemeClr>
                </a:solidFill>
                <a:latin typeface="Abadi"/>
              </a:rPr>
              <a:t>Pay Load Mass vs. Launch Site Chart</a:t>
            </a:r>
          </a:p>
          <a:p>
            <a:pPr lvl="1">
              <a:lnSpc>
                <a:spcPct val="100000"/>
              </a:lnSpc>
              <a:spcBef>
                <a:spcPts val="1400"/>
              </a:spcBef>
            </a:pPr>
            <a:r>
              <a:rPr lang="en-US" sz="1800" dirty="0">
                <a:solidFill>
                  <a:schemeClr val="accent3">
                    <a:lumMod val="25000"/>
                  </a:schemeClr>
                </a:solidFill>
                <a:latin typeface="Abadi"/>
              </a:rPr>
              <a:t>Success Rate of each Orbit Type Chart</a:t>
            </a:r>
          </a:p>
          <a:p>
            <a:pPr lvl="1">
              <a:lnSpc>
                <a:spcPct val="100000"/>
              </a:lnSpc>
              <a:spcBef>
                <a:spcPts val="1400"/>
              </a:spcBef>
            </a:pPr>
            <a:r>
              <a:rPr lang="en-US" sz="1800" dirty="0">
                <a:solidFill>
                  <a:schemeClr val="accent3">
                    <a:lumMod val="25000"/>
                  </a:schemeClr>
                </a:solidFill>
                <a:latin typeface="Abadi"/>
              </a:rPr>
              <a:t>Flight Number vs. Orbit Type Chart</a:t>
            </a:r>
          </a:p>
          <a:p>
            <a:pPr lvl="1">
              <a:lnSpc>
                <a:spcPct val="100000"/>
              </a:lnSpc>
              <a:spcBef>
                <a:spcPts val="1400"/>
              </a:spcBef>
            </a:pPr>
            <a:r>
              <a:rPr lang="en-US" sz="1800" dirty="0">
                <a:solidFill>
                  <a:schemeClr val="accent3">
                    <a:lumMod val="25000"/>
                  </a:schemeClr>
                </a:solidFill>
                <a:latin typeface="Abadi"/>
              </a:rPr>
              <a:t>Pay Load Mass vs. Orbit Type Chart</a:t>
            </a:r>
          </a:p>
          <a:p>
            <a:pPr lvl="1">
              <a:lnSpc>
                <a:spcPct val="100000"/>
              </a:lnSpc>
              <a:spcBef>
                <a:spcPts val="1400"/>
              </a:spcBef>
            </a:pPr>
            <a:r>
              <a:rPr lang="en-US" sz="1800" dirty="0">
                <a:solidFill>
                  <a:schemeClr val="accent3">
                    <a:lumMod val="25000"/>
                  </a:schemeClr>
                </a:solidFill>
                <a:latin typeface="Abadi"/>
              </a:rPr>
              <a:t>Launch Success Yearly Trend</a:t>
            </a:r>
          </a:p>
          <a:p>
            <a:pPr>
              <a:lnSpc>
                <a:spcPct val="100000"/>
              </a:lnSpc>
              <a:spcBef>
                <a:spcPts val="1400"/>
              </a:spcBef>
            </a:pPr>
            <a:r>
              <a:rPr lang="en-US" sz="2200" dirty="0">
                <a:solidFill>
                  <a:schemeClr val="accent3">
                    <a:lumMod val="25000"/>
                  </a:schemeClr>
                </a:solidFill>
                <a:latin typeface="Abadi" panose="020B0604020104020204" pitchFamily="34" charset="0"/>
              </a:rPr>
              <a:t>These charts are plotted to see the relationship between two variables</a:t>
            </a:r>
          </a:p>
          <a:p>
            <a:pPr>
              <a:lnSpc>
                <a:spcPct val="100000"/>
              </a:lnSpc>
              <a:spcBef>
                <a:spcPts val="1400"/>
              </a:spcBef>
            </a:pPr>
            <a:r>
              <a:rPr lang="en-US" sz="1600" dirty="0">
                <a:solidFill>
                  <a:schemeClr val="accent3">
                    <a:lumMod val="25000"/>
                  </a:schemeClr>
                </a:solidFill>
                <a:latin typeface="Abadi" panose="020B0604020104020204" pitchFamily="34" charset="0"/>
              </a:rPr>
              <a:t>GitHub URL of the completed EDA with data visualization notebook, https://github.com/kilinwid/IBM-Applied-Data-Science-Capstone/blob/151f5277bf1243bd22ae8a3b627540477ac2f853/jupyter-labs-eda-dataviz.ipynb.jupyterlite.ipynb</a:t>
            </a:r>
            <a:endParaRPr lang="en-US" sz="18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05396" y="1529173"/>
            <a:ext cx="9745589" cy="4351338"/>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The SQL queries performed:</a:t>
            </a:r>
          </a:p>
          <a:p>
            <a:pPr lvl="1">
              <a:lnSpc>
                <a:spcPct val="100000"/>
              </a:lnSpc>
              <a:spcBef>
                <a:spcPts val="1400"/>
              </a:spcBef>
            </a:pPr>
            <a:r>
              <a:rPr lang="en-US" sz="1400" dirty="0">
                <a:solidFill>
                  <a:schemeClr val="accent3">
                    <a:lumMod val="25000"/>
                  </a:schemeClr>
                </a:solidFill>
                <a:latin typeface="Abadi"/>
              </a:rPr>
              <a:t>Display the names of unique launch sites in the space mission</a:t>
            </a:r>
          </a:p>
          <a:p>
            <a:pPr lvl="1">
              <a:lnSpc>
                <a:spcPct val="100000"/>
              </a:lnSpc>
              <a:spcBef>
                <a:spcPts val="1400"/>
              </a:spcBef>
            </a:pPr>
            <a:r>
              <a:rPr lang="en-US" sz="1400" dirty="0">
                <a:solidFill>
                  <a:schemeClr val="accent3">
                    <a:lumMod val="25000"/>
                  </a:schemeClr>
                </a:solidFill>
                <a:latin typeface="Abadi"/>
              </a:rPr>
              <a:t>Display top 5 launch sites that name begin with string ‘CCA’</a:t>
            </a:r>
          </a:p>
          <a:p>
            <a:pPr lvl="1">
              <a:lnSpc>
                <a:spcPct val="100000"/>
              </a:lnSpc>
              <a:spcBef>
                <a:spcPts val="1400"/>
              </a:spcBef>
            </a:pPr>
            <a:r>
              <a:rPr lang="en-US" sz="1400" dirty="0">
                <a:solidFill>
                  <a:schemeClr val="accent3">
                    <a:lumMod val="25000"/>
                  </a:schemeClr>
                </a:solidFill>
                <a:latin typeface="Abadi"/>
              </a:rPr>
              <a:t>Display total Payload Mass carried by boosters launched by NASA (CRS)</a:t>
            </a:r>
          </a:p>
          <a:p>
            <a:pPr lvl="1">
              <a:lnSpc>
                <a:spcPct val="100000"/>
              </a:lnSpc>
              <a:spcBef>
                <a:spcPts val="1400"/>
              </a:spcBef>
            </a:pPr>
            <a:r>
              <a:rPr lang="en-US" sz="1400" dirty="0">
                <a:solidFill>
                  <a:schemeClr val="accent3">
                    <a:lumMod val="25000"/>
                  </a:schemeClr>
                </a:solidFill>
                <a:latin typeface="Abadi"/>
              </a:rPr>
              <a:t>Display the average Payload Mass carried by booster version F9 v1.1</a:t>
            </a:r>
          </a:p>
          <a:p>
            <a:pPr lvl="1">
              <a:lnSpc>
                <a:spcPct val="100000"/>
              </a:lnSpc>
              <a:spcBef>
                <a:spcPts val="1400"/>
              </a:spcBef>
            </a:pPr>
            <a:r>
              <a:rPr lang="en-US" sz="1400" dirty="0">
                <a:solidFill>
                  <a:schemeClr val="accent3">
                    <a:lumMod val="25000"/>
                  </a:schemeClr>
                </a:solidFill>
                <a:latin typeface="Abadi"/>
              </a:rPr>
              <a:t>List the date when the first successful landing outcome in ground pad was achieved</a:t>
            </a:r>
          </a:p>
          <a:p>
            <a:pPr lvl="1">
              <a:lnSpc>
                <a:spcPct val="100000"/>
              </a:lnSpc>
              <a:spcBef>
                <a:spcPts val="1400"/>
              </a:spcBef>
            </a:pPr>
            <a:r>
              <a:rPr lang="en-US" sz="1400" dirty="0">
                <a:solidFill>
                  <a:schemeClr val="accent3">
                    <a:lumMod val="25000"/>
                  </a:schemeClr>
                </a:solidFill>
                <a:latin typeface="Abadi"/>
              </a:rPr>
              <a:t>List the names of the boosters which have success in drone ship and payload mass between 4000 and 6000 kg</a:t>
            </a:r>
          </a:p>
          <a:p>
            <a:pPr lvl="1">
              <a:lnSpc>
                <a:spcPct val="100000"/>
              </a:lnSpc>
              <a:spcBef>
                <a:spcPts val="1400"/>
              </a:spcBef>
            </a:pPr>
            <a:r>
              <a:rPr lang="en-US" sz="1400" dirty="0">
                <a:solidFill>
                  <a:schemeClr val="accent3">
                    <a:lumMod val="25000"/>
                  </a:schemeClr>
                </a:solidFill>
                <a:latin typeface="Abadi"/>
              </a:rPr>
              <a:t>List the total number of successful and failure mission outcomes</a:t>
            </a:r>
          </a:p>
          <a:p>
            <a:pPr lvl="1">
              <a:lnSpc>
                <a:spcPct val="100000"/>
              </a:lnSpc>
              <a:spcBef>
                <a:spcPts val="1400"/>
              </a:spcBef>
            </a:pPr>
            <a:r>
              <a:rPr lang="en-US" sz="1400" dirty="0">
                <a:solidFill>
                  <a:schemeClr val="accent3">
                    <a:lumMod val="25000"/>
                  </a:schemeClr>
                </a:solidFill>
                <a:latin typeface="Abadi" panose="020B0604020104020204" pitchFamily="34" charset="0"/>
              </a:rPr>
              <a:t>List the names of the booster version which have carried the maximum payload mass</a:t>
            </a:r>
          </a:p>
          <a:p>
            <a:pPr lvl="1">
              <a:lnSpc>
                <a:spcPct val="100000"/>
              </a:lnSpc>
              <a:spcBef>
                <a:spcPts val="1400"/>
              </a:spcBef>
            </a:pPr>
            <a:r>
              <a:rPr lang="en-US" sz="1400" dirty="0">
                <a:solidFill>
                  <a:schemeClr val="accent3">
                    <a:lumMod val="25000"/>
                  </a:schemeClr>
                </a:solidFill>
                <a:latin typeface="Abadi" panose="020B0604020104020204" pitchFamily="34" charset="0"/>
              </a:rPr>
              <a:t>List the failed landing outcomes in drone ship, booster version, and launch site for the months in year 2015</a:t>
            </a:r>
          </a:p>
          <a:p>
            <a:pPr lvl="1">
              <a:lnSpc>
                <a:spcPct val="100000"/>
              </a:lnSpc>
              <a:spcBef>
                <a:spcPts val="1400"/>
              </a:spcBef>
            </a:pPr>
            <a:r>
              <a:rPr lang="en-US" sz="1400" dirty="0">
                <a:solidFill>
                  <a:schemeClr val="accent3">
                    <a:lumMod val="25000"/>
                  </a:schemeClr>
                </a:solidFill>
                <a:latin typeface="Abadi" panose="020B0604020104020204" pitchFamily="34" charset="0"/>
              </a:rPr>
              <a:t>Rank the landing count outcomes between 2010-06-04 and 2017-03-20 in descending order</a:t>
            </a:r>
          </a:p>
          <a:p>
            <a:pPr>
              <a:lnSpc>
                <a:spcPct val="100000"/>
              </a:lnSpc>
              <a:spcBef>
                <a:spcPts val="1400"/>
              </a:spcBef>
            </a:pPr>
            <a:r>
              <a:rPr lang="en-US" sz="1400" dirty="0">
                <a:solidFill>
                  <a:schemeClr val="accent3">
                    <a:lumMod val="25000"/>
                  </a:schemeClr>
                </a:solidFill>
                <a:latin typeface="Abadi" panose="020B0604020104020204" pitchFamily="34" charset="0"/>
              </a:rPr>
              <a:t>GitHub URL of the completed EDA with SQL notebook, https://github.com/kilinwid/IBM-Applied-Data-Science-Capstone/blob/151f5277bf1243bd22ae8a3b627540477ac2f853/jupyter-labs-eda-sql-coursera_sqllite.ipynb</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61056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5081" y="1524805"/>
            <a:ext cx="10515600" cy="4902406"/>
          </a:xfrm>
          <a:prstGeom prst="rect">
            <a:avLst/>
          </a:prstGeom>
        </p:spPr>
        <p:txBody>
          <a:bodyPr>
            <a:normAutofit fontScale="92500" lnSpcReduction="10000"/>
          </a:bodyPr>
          <a:lstStyle/>
          <a:p>
            <a:pPr>
              <a:lnSpc>
                <a:spcPct val="100000"/>
              </a:lnSpc>
              <a:spcBef>
                <a:spcPts val="1400"/>
              </a:spcBef>
            </a:pPr>
            <a:r>
              <a:rPr lang="en-US" dirty="0">
                <a:solidFill>
                  <a:schemeClr val="accent3">
                    <a:lumMod val="25000"/>
                  </a:schemeClr>
                </a:solidFill>
                <a:latin typeface="Abadi" panose="020B0604020104020204" pitchFamily="34" charset="0"/>
              </a:rPr>
              <a:t>Create Folium Map with:</a:t>
            </a:r>
          </a:p>
          <a:p>
            <a:pPr lvl="1">
              <a:lnSpc>
                <a:spcPct val="100000"/>
              </a:lnSpc>
              <a:spcBef>
                <a:spcPts val="1400"/>
              </a:spcBef>
            </a:pPr>
            <a:r>
              <a:rPr lang="en-US" dirty="0">
                <a:solidFill>
                  <a:schemeClr val="accent3">
                    <a:lumMod val="25000"/>
                  </a:schemeClr>
                </a:solidFill>
                <a:latin typeface="Abadi" panose="020B0604020104020204" pitchFamily="34" charset="0"/>
              </a:rPr>
              <a:t>Marking all launch sites on the map</a:t>
            </a:r>
          </a:p>
          <a:p>
            <a:pPr lvl="1">
              <a:lnSpc>
                <a:spcPct val="100000"/>
              </a:lnSpc>
              <a:spcBef>
                <a:spcPts val="1400"/>
              </a:spcBef>
            </a:pPr>
            <a:r>
              <a:rPr lang="en-US" dirty="0">
                <a:solidFill>
                  <a:schemeClr val="accent3">
                    <a:lumMod val="25000"/>
                  </a:schemeClr>
                </a:solidFill>
                <a:latin typeface="Abadi" panose="020B0604020104020204" pitchFamily="34" charset="0"/>
              </a:rPr>
              <a:t>Marking all successful or failed launches for each launch site on the map</a:t>
            </a:r>
          </a:p>
          <a:p>
            <a:pPr lvl="1">
              <a:lnSpc>
                <a:spcPct val="100000"/>
              </a:lnSpc>
              <a:spcBef>
                <a:spcPts val="1400"/>
              </a:spcBef>
            </a:pPr>
            <a:r>
              <a:rPr lang="en-US" dirty="0">
                <a:solidFill>
                  <a:schemeClr val="accent3">
                    <a:lumMod val="25000"/>
                  </a:schemeClr>
                </a:solidFill>
                <a:latin typeface="Abadi" panose="020B0604020104020204" pitchFamily="34" charset="0"/>
              </a:rPr>
              <a:t>Calculate the distance between from launch site to its proximities</a:t>
            </a:r>
          </a:p>
          <a:p>
            <a:pPr lvl="1">
              <a:lnSpc>
                <a:spcPct val="100000"/>
              </a:lnSpc>
              <a:spcBef>
                <a:spcPts val="1400"/>
              </a:spcBef>
            </a:pPr>
            <a:r>
              <a:rPr lang="en-US" dirty="0">
                <a:solidFill>
                  <a:schemeClr val="accent3">
                    <a:lumMod val="25000"/>
                  </a:schemeClr>
                </a:solidFill>
                <a:latin typeface="Abadi" panose="020B0604020104020204" pitchFamily="34" charset="0"/>
              </a:rPr>
              <a:t>Create line marker between launch site to its proximities</a:t>
            </a:r>
          </a:p>
          <a:p>
            <a:pPr>
              <a:lnSpc>
                <a:spcPct val="100000"/>
              </a:lnSpc>
              <a:spcBef>
                <a:spcPts val="1400"/>
              </a:spcBef>
            </a:pPr>
            <a:r>
              <a:rPr lang="en-US" dirty="0">
                <a:solidFill>
                  <a:schemeClr val="accent3">
                    <a:lumMod val="25000"/>
                  </a:schemeClr>
                </a:solidFill>
                <a:latin typeface="Abadi" panose="020B0604020104020204" pitchFamily="34" charset="0"/>
              </a:rPr>
              <a:t>The markers are used to help us visualize better about each launch sites on the map</a:t>
            </a: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interactive map with Folium map, https://github.com/kilinwid/IBM-Applied-Data-Science-Capstone/blob/151f5277bf1243bd22ae8a3b627540477ac2f853/lab_jupyter_launch_site_location.jupyterlite.ipynb</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17400"/>
            <a:ext cx="9745589" cy="4636820"/>
          </a:xfrm>
          <a:prstGeom prst="rect">
            <a:avLst/>
          </a:prstGeom>
        </p:spPr>
        <p:txBody>
          <a:bodyPr vert="horz" lIns="91440" tIns="45720" rIns="91440" bIns="45720" rtlCol="0" anchor="t">
            <a:normAutofit fontScale="92500" lnSpcReduction="20000"/>
          </a:bodyPr>
          <a:lstStyle/>
          <a:p>
            <a:pPr>
              <a:lnSpc>
                <a:spcPct val="100000"/>
              </a:lnSpc>
              <a:spcBef>
                <a:spcPts val="1400"/>
              </a:spcBef>
            </a:pPr>
            <a:r>
              <a:rPr lang="en-US" dirty="0">
                <a:solidFill>
                  <a:schemeClr val="accent3">
                    <a:lumMod val="25000"/>
                  </a:schemeClr>
                </a:solidFill>
                <a:latin typeface="Abadi" panose="020B0604020104020204" pitchFamily="34" charset="0"/>
              </a:rPr>
              <a:t>Interactive Dashboard made by </a:t>
            </a:r>
            <a:r>
              <a:rPr lang="en-US" dirty="0" err="1">
                <a:solidFill>
                  <a:schemeClr val="accent3">
                    <a:lumMod val="25000"/>
                  </a:schemeClr>
                </a:solidFill>
                <a:latin typeface="Abadi" panose="020B0604020104020204" pitchFamily="34" charset="0"/>
              </a:rPr>
              <a:t>Plotly</a:t>
            </a:r>
            <a:r>
              <a:rPr lang="en-US" dirty="0">
                <a:solidFill>
                  <a:schemeClr val="accent3">
                    <a:lumMod val="25000"/>
                  </a:schemeClr>
                </a:solidFill>
                <a:latin typeface="Abadi" panose="020B0604020104020204" pitchFamily="34" charset="0"/>
              </a:rPr>
              <a:t>:</a:t>
            </a:r>
          </a:p>
          <a:p>
            <a:pPr lvl="1">
              <a:lnSpc>
                <a:spcPct val="100000"/>
              </a:lnSpc>
              <a:spcBef>
                <a:spcPts val="1400"/>
              </a:spcBef>
            </a:pPr>
            <a:r>
              <a:rPr lang="en-US" dirty="0">
                <a:solidFill>
                  <a:schemeClr val="accent3">
                    <a:lumMod val="25000"/>
                  </a:schemeClr>
                </a:solidFill>
                <a:latin typeface="Abadi" panose="020B0604020104020204" pitchFamily="34" charset="0"/>
              </a:rPr>
              <a:t>There are two part, first part is pie chart and the second part is scatter plot</a:t>
            </a:r>
          </a:p>
          <a:p>
            <a:pPr lvl="1">
              <a:lnSpc>
                <a:spcPct val="100000"/>
              </a:lnSpc>
              <a:spcBef>
                <a:spcPts val="1400"/>
              </a:spcBef>
            </a:pPr>
            <a:r>
              <a:rPr lang="en-US" dirty="0">
                <a:solidFill>
                  <a:schemeClr val="accent3">
                    <a:lumMod val="25000"/>
                  </a:schemeClr>
                </a:solidFill>
                <a:latin typeface="Abadi" panose="020B0604020104020204" pitchFamily="34" charset="0"/>
              </a:rPr>
              <a:t>Both chart and plot are Payload Mass vs Success Rate</a:t>
            </a:r>
          </a:p>
          <a:p>
            <a:pPr lvl="1">
              <a:lnSpc>
                <a:spcPct val="100000"/>
              </a:lnSpc>
              <a:spcBef>
                <a:spcPts val="1400"/>
              </a:spcBef>
            </a:pPr>
            <a:r>
              <a:rPr lang="en-US" dirty="0">
                <a:solidFill>
                  <a:schemeClr val="accent3">
                    <a:lumMod val="25000"/>
                  </a:schemeClr>
                </a:solidFill>
                <a:latin typeface="Abadi" panose="020B0604020104020204" pitchFamily="34" charset="0"/>
              </a:rPr>
              <a:t>Pie chart can be changed interactively by selecting Launch Site</a:t>
            </a:r>
          </a:p>
          <a:p>
            <a:pPr lvl="1">
              <a:lnSpc>
                <a:spcPct val="100000"/>
              </a:lnSpc>
              <a:spcBef>
                <a:spcPts val="1400"/>
              </a:spcBef>
            </a:pPr>
            <a:r>
              <a:rPr lang="en-US" dirty="0">
                <a:solidFill>
                  <a:schemeClr val="accent3">
                    <a:lumMod val="25000"/>
                  </a:schemeClr>
                </a:solidFill>
                <a:latin typeface="Abadi" panose="020B0604020104020204" pitchFamily="34" charset="0"/>
              </a:rPr>
              <a:t>Scatter plot can be change interactively by selecting Payload Mass</a:t>
            </a:r>
          </a:p>
          <a:p>
            <a:pPr>
              <a:lnSpc>
                <a:spcPct val="100000"/>
              </a:lnSpc>
              <a:spcBef>
                <a:spcPts val="1400"/>
              </a:spcBef>
            </a:pPr>
            <a:r>
              <a:rPr lang="en-US" dirty="0">
                <a:solidFill>
                  <a:schemeClr val="accent3">
                    <a:lumMod val="25000"/>
                  </a:schemeClr>
                </a:solidFill>
                <a:latin typeface="Abadi" panose="020B0604020104020204" pitchFamily="34" charset="0"/>
              </a:rPr>
              <a:t>This interactive dashboard can quickly visualize which launch site has better success rate considering its launch’s payload mass</a:t>
            </a:r>
            <a:endParaRPr lang="en-US" sz="24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your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 https://github.com/kilinwid/IBM-Applied-Data-Science-Capstone/blob/151f5277bf1243bd22ae8a3b627540477ac2f853/spacex_dash_app.py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130211"/>
            <a:ext cx="9745589" cy="2046752"/>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For Machine Learning Predictive Analysis, we use four models: Logistic Regression, Support Vector Machine, Decision Tree, and K nearest neighbors</a:t>
            </a:r>
          </a:p>
          <a:p>
            <a:pPr>
              <a:lnSpc>
                <a:spcPct val="100000"/>
              </a:lnSpc>
              <a:spcBef>
                <a:spcPts val="1400"/>
              </a:spcBef>
            </a:pPr>
            <a:r>
              <a:rPr lang="en-US" sz="1900" dirty="0">
                <a:solidFill>
                  <a:schemeClr val="accent3">
                    <a:lumMod val="25000"/>
                  </a:schemeClr>
                </a:solidFill>
                <a:latin typeface="Abadi" panose="020B0604020104020204" pitchFamily="34" charset="0"/>
              </a:rPr>
              <a:t>GitHub URL of the completed predictive analysis lab, https://github.com/kilinwid/IBM-Applied-Data-Science-Capstone/blob/151f5277bf1243bd22ae8a3b627540477ac2f853/SpaceX_Machine_Learning_Prediction_Part_5.jupyterlite.ipynb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ectangle: Rounded Corners 1">
            <a:extLst>
              <a:ext uri="{FF2B5EF4-FFF2-40B4-BE49-F238E27FC236}">
                <a16:creationId xmlns:a16="http://schemas.microsoft.com/office/drawing/2014/main" id="{C3CEA715-B80D-2C42-269A-9DE9B20FFC29}"/>
              </a:ext>
            </a:extLst>
          </p:cNvPr>
          <p:cNvSpPr/>
          <p:nvPr/>
        </p:nvSpPr>
        <p:spPr>
          <a:xfrm>
            <a:off x="1232348" y="1782695"/>
            <a:ext cx="2558265" cy="152298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Creating Array and Standardized Data</a:t>
            </a:r>
            <a:endParaRPr lang="en-ID" sz="2400" dirty="0"/>
          </a:p>
        </p:txBody>
      </p:sp>
      <p:sp>
        <p:nvSpPr>
          <p:cNvPr id="6" name="Rectangle: Rounded Corners 5">
            <a:extLst>
              <a:ext uri="{FF2B5EF4-FFF2-40B4-BE49-F238E27FC236}">
                <a16:creationId xmlns:a16="http://schemas.microsoft.com/office/drawing/2014/main" id="{5CB99905-B27F-E18D-49D1-461D90219B61}"/>
              </a:ext>
            </a:extLst>
          </p:cNvPr>
          <p:cNvSpPr/>
          <p:nvPr/>
        </p:nvSpPr>
        <p:spPr>
          <a:xfrm>
            <a:off x="4721089" y="1782692"/>
            <a:ext cx="2558265" cy="152298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Using </a:t>
            </a:r>
            <a:r>
              <a:rPr lang="en-US" sz="2400" dirty="0" err="1"/>
              <a:t>GridSearchCV</a:t>
            </a:r>
            <a:r>
              <a:rPr lang="en-US" sz="2400" dirty="0"/>
              <a:t> for each model</a:t>
            </a:r>
            <a:endParaRPr lang="en-ID" sz="2400" dirty="0"/>
          </a:p>
        </p:txBody>
      </p:sp>
      <p:sp>
        <p:nvSpPr>
          <p:cNvPr id="7" name="Rectangle: Rounded Corners 6">
            <a:extLst>
              <a:ext uri="{FF2B5EF4-FFF2-40B4-BE49-F238E27FC236}">
                <a16:creationId xmlns:a16="http://schemas.microsoft.com/office/drawing/2014/main" id="{A8EFFF58-3701-1210-53D8-C702C7667D95}"/>
              </a:ext>
            </a:extLst>
          </p:cNvPr>
          <p:cNvSpPr/>
          <p:nvPr/>
        </p:nvSpPr>
        <p:spPr>
          <a:xfrm>
            <a:off x="8272961" y="1782694"/>
            <a:ext cx="2558265" cy="152298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Comparing the results from 4 models</a:t>
            </a:r>
            <a:endParaRPr lang="en-ID" sz="2400" dirty="0"/>
          </a:p>
        </p:txBody>
      </p:sp>
      <p:sp>
        <p:nvSpPr>
          <p:cNvPr id="8" name="Arrow: Right 7">
            <a:extLst>
              <a:ext uri="{FF2B5EF4-FFF2-40B4-BE49-F238E27FC236}">
                <a16:creationId xmlns:a16="http://schemas.microsoft.com/office/drawing/2014/main" id="{3DD17DB6-5B21-5B65-A3FB-EED59BA01A96}"/>
              </a:ext>
            </a:extLst>
          </p:cNvPr>
          <p:cNvSpPr/>
          <p:nvPr/>
        </p:nvSpPr>
        <p:spPr>
          <a:xfrm>
            <a:off x="3790613" y="2301868"/>
            <a:ext cx="93047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Arrow: Right 8">
            <a:extLst>
              <a:ext uri="{FF2B5EF4-FFF2-40B4-BE49-F238E27FC236}">
                <a16:creationId xmlns:a16="http://schemas.microsoft.com/office/drawing/2014/main" id="{A93792EE-2771-BB90-BC87-516AA331CDA4}"/>
              </a:ext>
            </a:extLst>
          </p:cNvPr>
          <p:cNvSpPr/>
          <p:nvPr/>
        </p:nvSpPr>
        <p:spPr>
          <a:xfrm>
            <a:off x="7279355" y="2301868"/>
            <a:ext cx="993605"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570449"/>
            <a:ext cx="10444486" cy="46962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four launch sites used by SpaceX</a:t>
            </a:r>
          </a:p>
          <a:p>
            <a:pPr>
              <a:lnSpc>
                <a:spcPct val="100000"/>
              </a:lnSpc>
              <a:spcBef>
                <a:spcPts val="1400"/>
              </a:spcBef>
            </a:pPr>
            <a:r>
              <a:rPr lang="en-US" sz="2200" dirty="0">
                <a:solidFill>
                  <a:schemeClr val="accent3">
                    <a:lumMod val="25000"/>
                  </a:schemeClr>
                </a:solidFill>
                <a:latin typeface="Abadi" panose="020B0604020104020204" pitchFamily="34" charset="0"/>
              </a:rPr>
              <a:t>The first successful landing on ground pad is on December 22, 2015</a:t>
            </a:r>
          </a:p>
          <a:p>
            <a:pPr>
              <a:lnSpc>
                <a:spcPct val="100000"/>
              </a:lnSpc>
              <a:spcBef>
                <a:spcPts val="1400"/>
              </a:spcBef>
            </a:pPr>
            <a:r>
              <a:rPr lang="en-US" sz="2200" dirty="0">
                <a:solidFill>
                  <a:schemeClr val="accent3">
                    <a:lumMod val="25000"/>
                  </a:schemeClr>
                </a:solidFill>
                <a:latin typeface="Abadi" panose="020B0604020104020204" pitchFamily="34" charset="0"/>
              </a:rPr>
              <a:t>There are four type of booster used for Payload Mass between 4000 and 6000 kg</a:t>
            </a:r>
          </a:p>
          <a:p>
            <a:pPr>
              <a:lnSpc>
                <a:spcPct val="100000"/>
              </a:lnSpc>
              <a:spcBef>
                <a:spcPts val="1400"/>
              </a:spcBef>
            </a:pPr>
            <a:r>
              <a:rPr lang="en-US" sz="2200" dirty="0">
                <a:solidFill>
                  <a:schemeClr val="accent3">
                    <a:lumMod val="25000"/>
                  </a:schemeClr>
                </a:solidFill>
                <a:latin typeface="Abadi" panose="020B0604020104020204" pitchFamily="34" charset="0"/>
              </a:rPr>
              <a:t>Only one failed mission outcome from 101 launches</a:t>
            </a:r>
          </a:p>
          <a:p>
            <a:pPr>
              <a:lnSpc>
                <a:spcPct val="100000"/>
              </a:lnSpc>
              <a:spcBef>
                <a:spcPts val="1400"/>
              </a:spcBef>
            </a:pPr>
            <a:r>
              <a:rPr lang="en-US" sz="2200" dirty="0">
                <a:solidFill>
                  <a:schemeClr val="accent3">
                    <a:lumMod val="25000"/>
                  </a:schemeClr>
                </a:solidFill>
                <a:latin typeface="Abadi" panose="020B0604020104020204" pitchFamily="34" charset="0"/>
              </a:rPr>
              <a:t>There are twelve type booster successfully launched maximum Payload Mass (15,600 kg)</a:t>
            </a:r>
          </a:p>
          <a:p>
            <a:pPr>
              <a:lnSpc>
                <a:spcPct val="100000"/>
              </a:lnSpc>
              <a:spcBef>
                <a:spcPts val="1400"/>
              </a:spcBef>
            </a:pPr>
            <a:r>
              <a:rPr lang="en-US" sz="2200" dirty="0">
                <a:solidFill>
                  <a:schemeClr val="accent3">
                    <a:lumMod val="25000"/>
                  </a:schemeClr>
                </a:solidFill>
                <a:latin typeface="Abadi" panose="020B0604020104020204" pitchFamily="34" charset="0"/>
              </a:rPr>
              <a:t>There are two type booster failed landing outcome in 2015</a:t>
            </a:r>
          </a:p>
          <a:p>
            <a:pPr>
              <a:lnSpc>
                <a:spcPct val="100000"/>
              </a:lnSpc>
              <a:spcBef>
                <a:spcPts val="1400"/>
              </a:spcBef>
            </a:pPr>
            <a:r>
              <a:rPr lang="en-US" sz="2200" dirty="0">
                <a:solidFill>
                  <a:schemeClr val="accent3">
                    <a:lumMod val="25000"/>
                  </a:schemeClr>
                </a:solidFill>
                <a:latin typeface="Abadi" panose="020B0604020104020204" pitchFamily="34" charset="0"/>
              </a:rPr>
              <a:t>The most successful landing outcome is using drone ship (5 times)</a:t>
            </a:r>
          </a:p>
          <a:p>
            <a:pPr>
              <a:lnSpc>
                <a:spcPct val="100000"/>
              </a:lnSpc>
              <a:spcBef>
                <a:spcPts val="1400"/>
              </a:spcBef>
            </a:pPr>
            <a:r>
              <a:rPr lang="en-US" sz="2200" dirty="0">
                <a:solidFill>
                  <a:schemeClr val="accent3">
                    <a:lumMod val="25000"/>
                  </a:schemeClr>
                </a:solidFill>
                <a:latin typeface="Abadi" panose="020B0604020104020204" pitchFamily="34" charset="0"/>
              </a:rPr>
              <a:t>Landing outcome success rate is continuously getting higher, starting from 2014</a:t>
            </a:r>
          </a:p>
          <a:p>
            <a:pPr marL="457200" lvl="1" indent="0">
              <a:buNone/>
            </a:pP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Exploratory Data Analysis 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05568" y="1530187"/>
            <a:ext cx="10444486" cy="46962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a:solidFill>
                  <a:schemeClr val="tx1"/>
                </a:solidFill>
                <a:latin typeface="Abadi" panose="020B0604020104020204" pitchFamily="34" charset="0"/>
              </a:rPr>
              <a:t>There are 10 launches on west coast and 46 launches on east coast</a:t>
            </a:r>
          </a:p>
          <a:p>
            <a:r>
              <a:rPr lang="en-US" sz="2200" dirty="0">
                <a:solidFill>
                  <a:schemeClr val="tx1"/>
                </a:solidFill>
                <a:latin typeface="Abadi" panose="020B0604020104020204" pitchFamily="34" charset="0"/>
              </a:rPr>
              <a:t>KSC LC-39A has 77% success rate, which is the highest among all four sites</a:t>
            </a:r>
          </a:p>
          <a:p>
            <a:endParaRPr lang="en-US" sz="22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Interactive Analytics Demo Results</a:t>
            </a:r>
            <a:endParaRPr lang="en-US" dirty="0">
              <a:solidFill>
                <a:srgbClr val="0B49CB"/>
              </a:solidFill>
            </a:endParaRPr>
          </a:p>
        </p:txBody>
      </p:sp>
      <p:pic>
        <p:nvPicPr>
          <p:cNvPr id="3" name="Picture 2">
            <a:extLst>
              <a:ext uri="{FF2B5EF4-FFF2-40B4-BE49-F238E27FC236}">
                <a16:creationId xmlns:a16="http://schemas.microsoft.com/office/drawing/2014/main" id="{1A4AE41E-C57B-9B70-05B3-77A3E99446BB}"/>
              </a:ext>
            </a:extLst>
          </p:cNvPr>
          <p:cNvPicPr>
            <a:picLocks noChangeAspect="1"/>
          </p:cNvPicPr>
          <p:nvPr/>
        </p:nvPicPr>
        <p:blipFill>
          <a:blip r:embed="rId3"/>
          <a:stretch>
            <a:fillRect/>
          </a:stretch>
        </p:blipFill>
        <p:spPr>
          <a:xfrm>
            <a:off x="770011" y="3034111"/>
            <a:ext cx="5024614" cy="3009442"/>
          </a:xfrm>
          <a:prstGeom prst="rect">
            <a:avLst/>
          </a:prstGeom>
        </p:spPr>
      </p:pic>
      <p:pic>
        <p:nvPicPr>
          <p:cNvPr id="6" name="Picture 5">
            <a:extLst>
              <a:ext uri="{FF2B5EF4-FFF2-40B4-BE49-F238E27FC236}">
                <a16:creationId xmlns:a16="http://schemas.microsoft.com/office/drawing/2014/main" id="{3488726E-BC93-F3EE-E31A-ABDF6AF8BE4E}"/>
              </a:ext>
            </a:extLst>
          </p:cNvPr>
          <p:cNvPicPr>
            <a:picLocks noChangeAspect="1"/>
          </p:cNvPicPr>
          <p:nvPr/>
        </p:nvPicPr>
        <p:blipFill>
          <a:blip r:embed="rId4"/>
          <a:stretch>
            <a:fillRect/>
          </a:stretch>
        </p:blipFill>
        <p:spPr>
          <a:xfrm>
            <a:off x="6303819" y="3034111"/>
            <a:ext cx="4946235" cy="2991462"/>
          </a:xfrm>
          <a:prstGeom prst="rect">
            <a:avLst/>
          </a:prstGeom>
        </p:spPr>
      </p:pic>
    </p:spTree>
    <p:extLst>
      <p:ext uri="{BB962C8B-B14F-4D97-AF65-F5344CB8AC3E}">
        <p14:creationId xmlns:p14="http://schemas.microsoft.com/office/powerpoint/2010/main" val="1288012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05568" y="1581275"/>
            <a:ext cx="10444486" cy="44284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Logistic Regression has an accuracy of 84.6% and test score of 83.3%</a:t>
            </a:r>
          </a:p>
          <a:p>
            <a:pPr>
              <a:lnSpc>
                <a:spcPct val="100000"/>
              </a:lnSpc>
              <a:spcBef>
                <a:spcPts val="1400"/>
              </a:spcBef>
            </a:pPr>
            <a:r>
              <a:rPr lang="en-US" sz="2200" dirty="0">
                <a:solidFill>
                  <a:schemeClr val="accent3">
                    <a:lumMod val="25000"/>
                  </a:schemeClr>
                </a:solidFill>
                <a:latin typeface="Abadi" panose="020B0604020104020204" pitchFamily="34" charset="0"/>
              </a:rPr>
              <a:t>Support Vector Machine has an accuracy 84.8% of and test score of 83.3%</a:t>
            </a:r>
          </a:p>
          <a:p>
            <a:pPr>
              <a:lnSpc>
                <a:spcPct val="100000"/>
              </a:lnSpc>
              <a:spcBef>
                <a:spcPts val="1400"/>
              </a:spcBef>
            </a:pPr>
            <a:r>
              <a:rPr lang="en-US" sz="2200" dirty="0">
                <a:solidFill>
                  <a:schemeClr val="accent3">
                    <a:lumMod val="25000"/>
                  </a:schemeClr>
                </a:solidFill>
                <a:latin typeface="Abadi" panose="020B0604020104020204" pitchFamily="34" charset="0"/>
              </a:rPr>
              <a:t>Decision Tree has an accuracy of 86.3% and test score of 83.3%</a:t>
            </a:r>
          </a:p>
          <a:p>
            <a:pPr>
              <a:lnSpc>
                <a:spcPct val="100000"/>
              </a:lnSpc>
              <a:spcBef>
                <a:spcPts val="1400"/>
              </a:spcBef>
            </a:pPr>
            <a:r>
              <a:rPr lang="en-US" sz="2200" dirty="0">
                <a:solidFill>
                  <a:schemeClr val="accent3">
                    <a:lumMod val="25000"/>
                  </a:schemeClr>
                </a:solidFill>
                <a:latin typeface="Abadi" panose="020B0604020104020204" pitchFamily="34" charset="0"/>
              </a:rPr>
              <a:t>K-nearest neighbors has an accuracy of 84.8% and test score of 83.3%</a:t>
            </a:r>
          </a:p>
          <a:p>
            <a:pPr>
              <a:lnSpc>
                <a:spcPct val="100000"/>
              </a:lnSpc>
              <a:spcBef>
                <a:spcPts val="1400"/>
              </a:spcBef>
            </a:pPr>
            <a:r>
              <a:rPr lang="en-US" sz="2200" dirty="0">
                <a:solidFill>
                  <a:schemeClr val="accent3">
                    <a:lumMod val="25000"/>
                  </a:schemeClr>
                </a:solidFill>
                <a:latin typeface="Abadi" panose="020B0604020104020204" pitchFamily="34" charset="0"/>
              </a:rPr>
              <a:t>We have the same test score for all four methods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sz="22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Results</a:t>
            </a:r>
            <a:endParaRPr lang="en-US" dirty="0">
              <a:solidFill>
                <a:srgbClr val="0B49CB"/>
              </a:solidFill>
            </a:endParaRPr>
          </a:p>
        </p:txBody>
      </p:sp>
    </p:spTree>
    <p:extLst>
      <p:ext uri="{BB962C8B-B14F-4D97-AF65-F5344CB8AC3E}">
        <p14:creationId xmlns:p14="http://schemas.microsoft.com/office/powerpoint/2010/main" val="786702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Section 2</a:t>
            </a:r>
          </a:p>
        </p:txBody>
      </p:sp>
    </p:spTree>
    <p:extLst>
      <p:ext uri="{BB962C8B-B14F-4D97-AF65-F5344CB8AC3E}">
        <p14:creationId xmlns:p14="http://schemas.microsoft.com/office/powerpoint/2010/main" val="2421846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00724" y="1555655"/>
            <a:ext cx="3932238" cy="4554240"/>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According to the graph, general success rate has improved over time</a:t>
            </a:r>
          </a:p>
          <a:p>
            <a:pPr>
              <a:lnSpc>
                <a:spcPct val="100000"/>
              </a:lnSpc>
              <a:spcBef>
                <a:spcPts val="1400"/>
              </a:spcBef>
            </a:pPr>
            <a:r>
              <a:rPr lang="en-CA" sz="2200" dirty="0">
                <a:solidFill>
                  <a:schemeClr val="accent3">
                    <a:lumMod val="25000"/>
                  </a:schemeClr>
                </a:solidFill>
                <a:latin typeface="Abadi" panose="020B0604020104020204" pitchFamily="34" charset="0"/>
              </a:rPr>
              <a:t>CCAFS SLC-40 has more launches than the other two sites</a:t>
            </a:r>
          </a:p>
          <a:p>
            <a:pPr>
              <a:lnSpc>
                <a:spcPct val="100000"/>
              </a:lnSpc>
              <a:spcBef>
                <a:spcPts val="1400"/>
              </a:spcBef>
            </a:pPr>
            <a:r>
              <a:rPr lang="en-CA" sz="2200" dirty="0">
                <a:solidFill>
                  <a:schemeClr val="accent3">
                    <a:lumMod val="25000"/>
                  </a:schemeClr>
                </a:solidFill>
                <a:latin typeface="Abadi" panose="020B0604020104020204" pitchFamily="34" charset="0"/>
              </a:rPr>
              <a:t>In recent launches (after flight number 60), VAFB SLC-4E has the highest success (minimal launches), CCAFS SLC-40 come second (most launches)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730BFC8A-2D9B-E138-457D-FCF070BA2F32}"/>
              </a:ext>
            </a:extLst>
          </p:cNvPr>
          <p:cNvPicPr>
            <a:picLocks noChangeAspect="1"/>
          </p:cNvPicPr>
          <p:nvPr/>
        </p:nvPicPr>
        <p:blipFill>
          <a:blip r:embed="rId2"/>
          <a:stretch>
            <a:fillRect/>
          </a:stretch>
        </p:blipFill>
        <p:spPr>
          <a:xfrm>
            <a:off x="4732962" y="1571948"/>
            <a:ext cx="6689027" cy="373039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29805" y="1565350"/>
            <a:ext cx="3187275" cy="437473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Payload Mass over 8,000 kg has higher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Payload Mass over 12,000 kg can only launched from CCAFS SLC-40 and KSC LC-39A</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04E64520-B95B-F4D5-A47D-C780CEF87867}"/>
              </a:ext>
            </a:extLst>
          </p:cNvPr>
          <p:cNvPicPr>
            <a:picLocks noChangeAspect="1"/>
          </p:cNvPicPr>
          <p:nvPr/>
        </p:nvPicPr>
        <p:blipFill>
          <a:blip r:embed="rId2"/>
          <a:stretch>
            <a:fillRect/>
          </a:stretch>
        </p:blipFill>
        <p:spPr>
          <a:xfrm>
            <a:off x="4054622" y="1565350"/>
            <a:ext cx="7307573" cy="346112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51513" y="1534770"/>
            <a:ext cx="4686257" cy="227694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Four Orbits has 100% success rate: ES-L1, GEO, HEO, and SSO</a:t>
            </a:r>
          </a:p>
          <a:p>
            <a:pPr>
              <a:lnSpc>
                <a:spcPct val="100000"/>
              </a:lnSpc>
              <a:spcBef>
                <a:spcPts val="1400"/>
              </a:spcBef>
            </a:pPr>
            <a:r>
              <a:rPr lang="en-US" sz="2200" dirty="0">
                <a:solidFill>
                  <a:schemeClr val="accent3">
                    <a:lumMod val="25000"/>
                  </a:schemeClr>
                </a:solidFill>
                <a:latin typeface="Abadi" panose="020B0604020104020204" pitchFamily="34" charset="0"/>
              </a:rPr>
              <a:t>SO has 0%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The other orbits have success rate in between</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BE39B2FD-F298-048C-04B8-EB67D107BDD8}"/>
              </a:ext>
            </a:extLst>
          </p:cNvPr>
          <p:cNvPicPr>
            <a:picLocks noChangeAspect="1"/>
          </p:cNvPicPr>
          <p:nvPr/>
        </p:nvPicPr>
        <p:blipFill>
          <a:blip r:embed="rId2"/>
          <a:stretch>
            <a:fillRect/>
          </a:stretch>
        </p:blipFill>
        <p:spPr>
          <a:xfrm>
            <a:off x="6058434" y="1534771"/>
            <a:ext cx="5312675" cy="407823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46385"/>
            <a:ext cx="383281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graph shown that success rate improve over time</a:t>
            </a:r>
          </a:p>
          <a:p>
            <a:pPr>
              <a:lnSpc>
                <a:spcPct val="100000"/>
              </a:lnSpc>
              <a:spcBef>
                <a:spcPts val="1400"/>
              </a:spcBef>
            </a:pPr>
            <a:r>
              <a:rPr lang="en-US" sz="2200" dirty="0">
                <a:solidFill>
                  <a:schemeClr val="accent3">
                    <a:lumMod val="25000"/>
                  </a:schemeClr>
                </a:solidFill>
                <a:latin typeface="Abadi" panose="020B0604020104020204" pitchFamily="34" charset="0"/>
              </a:rPr>
              <a:t>LEO has better success after first two fail rate</a:t>
            </a:r>
          </a:p>
          <a:p>
            <a:pPr>
              <a:lnSpc>
                <a:spcPct val="100000"/>
              </a:lnSpc>
              <a:spcBef>
                <a:spcPts val="1400"/>
              </a:spcBef>
            </a:pPr>
            <a:r>
              <a:rPr lang="en-US" sz="2200" dirty="0">
                <a:solidFill>
                  <a:schemeClr val="accent3">
                    <a:lumMod val="25000"/>
                  </a:schemeClr>
                </a:solidFill>
                <a:latin typeface="Abadi" panose="020B0604020104020204" pitchFamily="34" charset="0"/>
              </a:rPr>
              <a:t>GTO has some mix results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9C320C83-4949-1C3A-3BB1-D2A1C42170A3}"/>
              </a:ext>
            </a:extLst>
          </p:cNvPr>
          <p:cNvPicPr>
            <a:picLocks noChangeAspect="1"/>
          </p:cNvPicPr>
          <p:nvPr/>
        </p:nvPicPr>
        <p:blipFill>
          <a:blip r:embed="rId2"/>
          <a:stretch>
            <a:fillRect/>
          </a:stretch>
        </p:blipFill>
        <p:spPr>
          <a:xfrm>
            <a:off x="4739024" y="1617808"/>
            <a:ext cx="6682965" cy="3159676"/>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320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GTO and VLEO have mixed results</a:t>
            </a:r>
          </a:p>
          <a:p>
            <a:pPr>
              <a:lnSpc>
                <a:spcPct val="100000"/>
              </a:lnSpc>
              <a:spcBef>
                <a:spcPts val="1400"/>
              </a:spcBef>
            </a:pPr>
            <a:r>
              <a:rPr lang="en-US" sz="2200" dirty="0">
                <a:solidFill>
                  <a:schemeClr val="accent3">
                    <a:lumMod val="25000"/>
                  </a:schemeClr>
                </a:solidFill>
                <a:latin typeface="Abadi" panose="020B0604020104020204" pitchFamily="34" charset="0"/>
              </a:rPr>
              <a:t>LEO and ISS have better success rate over higher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3B885E74-F509-36B1-C109-B4E490C781E4}"/>
              </a:ext>
            </a:extLst>
          </p:cNvPr>
          <p:cNvPicPr>
            <a:picLocks noChangeAspect="1"/>
          </p:cNvPicPr>
          <p:nvPr/>
        </p:nvPicPr>
        <p:blipFill>
          <a:blip r:embed="rId2"/>
          <a:stretch>
            <a:fillRect/>
          </a:stretch>
        </p:blipFill>
        <p:spPr>
          <a:xfrm>
            <a:off x="4847677" y="1617807"/>
            <a:ext cx="6574312" cy="310830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83324" y="1517520"/>
            <a:ext cx="495992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graph shows that SpaceX has 3 year learning curve to adjust</a:t>
            </a:r>
          </a:p>
          <a:p>
            <a:pPr>
              <a:lnSpc>
                <a:spcPct val="100000"/>
              </a:lnSpc>
              <a:spcBef>
                <a:spcPts val="1400"/>
              </a:spcBef>
            </a:pPr>
            <a:r>
              <a:rPr lang="en-US" sz="2200" dirty="0">
                <a:solidFill>
                  <a:schemeClr val="accent3">
                    <a:lumMod val="25000"/>
                  </a:schemeClr>
                </a:solidFill>
                <a:latin typeface="Abadi" panose="020B0604020104020204" pitchFamily="34" charset="0"/>
              </a:rPr>
              <a:t>Success rate has improvement trend from 2014 to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6870AE59-B0E5-BDCD-F06C-10D2E263D0C9}"/>
              </a:ext>
            </a:extLst>
          </p:cNvPr>
          <p:cNvPicPr>
            <a:picLocks noChangeAspect="1"/>
          </p:cNvPicPr>
          <p:nvPr/>
        </p:nvPicPr>
        <p:blipFill>
          <a:blip r:embed="rId2"/>
          <a:stretch>
            <a:fillRect/>
          </a:stretch>
        </p:blipFill>
        <p:spPr>
          <a:xfrm>
            <a:off x="6096000" y="1517520"/>
            <a:ext cx="5312675" cy="407823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37949"/>
            <a:ext cx="9745589" cy="84565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the query, there are four unique launch sites according to the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4CDB99F1-F113-E6E2-9D40-F96A28E2C0D7}"/>
              </a:ext>
            </a:extLst>
          </p:cNvPr>
          <p:cNvPicPr>
            <a:picLocks noChangeAspect="1"/>
          </p:cNvPicPr>
          <p:nvPr/>
        </p:nvPicPr>
        <p:blipFill>
          <a:blip r:embed="rId2"/>
          <a:stretch>
            <a:fillRect/>
          </a:stretch>
        </p:blipFill>
        <p:spPr>
          <a:xfrm>
            <a:off x="2691302" y="2147757"/>
            <a:ext cx="6809396" cy="407863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14223"/>
            <a:ext cx="9745589" cy="73581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the query for five sample launch data that begin with string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C9C97208-028C-088D-CE60-FBE317591090}"/>
              </a:ext>
            </a:extLst>
          </p:cNvPr>
          <p:cNvPicPr>
            <a:picLocks noChangeAspect="1"/>
          </p:cNvPicPr>
          <p:nvPr/>
        </p:nvPicPr>
        <p:blipFill>
          <a:blip r:embed="rId2"/>
          <a:stretch>
            <a:fillRect/>
          </a:stretch>
        </p:blipFill>
        <p:spPr>
          <a:xfrm>
            <a:off x="1037412" y="2034283"/>
            <a:ext cx="10117176" cy="409938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24500"/>
            <a:ext cx="9745589" cy="66072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the query to calculate the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8577680-0281-A1FC-9AA7-159A300B8B25}"/>
              </a:ext>
            </a:extLst>
          </p:cNvPr>
          <p:cNvPicPr>
            <a:picLocks noChangeAspect="1"/>
          </p:cNvPicPr>
          <p:nvPr/>
        </p:nvPicPr>
        <p:blipFill>
          <a:blip r:embed="rId2"/>
          <a:stretch>
            <a:fillRect/>
          </a:stretch>
        </p:blipFill>
        <p:spPr>
          <a:xfrm>
            <a:off x="834552" y="2693033"/>
            <a:ext cx="10522896" cy="264046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17400"/>
            <a:ext cx="9745589" cy="93812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the query to calculate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67451789-F1D9-23E7-95BC-DF20AE936ACC}"/>
              </a:ext>
            </a:extLst>
          </p:cNvPr>
          <p:cNvPicPr>
            <a:picLocks noChangeAspect="1"/>
          </p:cNvPicPr>
          <p:nvPr/>
        </p:nvPicPr>
        <p:blipFill>
          <a:blip r:embed="rId2"/>
          <a:stretch>
            <a:fillRect/>
          </a:stretch>
        </p:blipFill>
        <p:spPr>
          <a:xfrm>
            <a:off x="868849" y="2951117"/>
            <a:ext cx="10454301" cy="234101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53AA7BF9-64B7-0CA2-3B42-AAD63361BB25}"/>
              </a:ext>
            </a:extLst>
          </p:cNvPr>
          <p:cNvSpPr>
            <a:spLocks noGrp="1"/>
          </p:cNvSpPr>
          <p:nvPr>
            <p:ph type="title"/>
          </p:nvPr>
        </p:nvSpPr>
        <p:spPr/>
        <p:txBody>
          <a:bodyPr/>
          <a:lstStyle/>
          <a:p>
            <a:r>
              <a:rPr lang="en-US" dirty="0"/>
              <a:t>Executive Summary</a:t>
            </a:r>
            <a:endParaRPr lang="en-ID" dirty="0"/>
          </a:p>
        </p:txBody>
      </p:sp>
      <p:sp>
        <p:nvSpPr>
          <p:cNvPr id="16" name="Content Placeholder 15">
            <a:extLst>
              <a:ext uri="{FF2B5EF4-FFF2-40B4-BE49-F238E27FC236}">
                <a16:creationId xmlns:a16="http://schemas.microsoft.com/office/drawing/2014/main" id="{A626521A-5E5C-4B9B-AC15-1E300C068954}"/>
              </a:ext>
            </a:extLst>
          </p:cNvPr>
          <p:cNvSpPr>
            <a:spLocks noGrp="1"/>
          </p:cNvSpPr>
          <p:nvPr>
            <p:ph idx="1"/>
          </p:nvPr>
        </p:nvSpPr>
        <p:spPr/>
        <p:txBody>
          <a:bodyPr/>
          <a:lstStyle/>
          <a:p>
            <a:pPr>
              <a:lnSpc>
                <a:spcPct val="100000"/>
              </a:lnSpc>
              <a:spcBef>
                <a:spcPts val="1400"/>
              </a:spcBef>
            </a:pPr>
            <a:r>
              <a:rPr lang="en-US" sz="2400" dirty="0">
                <a:solidFill>
                  <a:schemeClr val="accent3">
                    <a:lumMod val="25000"/>
                  </a:schemeClr>
                </a:solidFill>
                <a:latin typeface="Abadi" panose="020B0604020104020204" pitchFamily="34" charset="0"/>
              </a:rPr>
              <a:t>Summary of methodologies</a:t>
            </a:r>
          </a:p>
          <a:p>
            <a:pPr lvl="1">
              <a:lnSpc>
                <a:spcPct val="100000"/>
              </a:lnSpc>
              <a:spcBef>
                <a:spcPts val="600"/>
              </a:spcBef>
              <a:buFont typeface="Courier New" panose="02070309020205020404" pitchFamily="49" charset="0"/>
              <a:buChar char="o"/>
            </a:pPr>
            <a:r>
              <a:rPr lang="en-US" sz="2000" dirty="0">
                <a:solidFill>
                  <a:schemeClr val="accent3">
                    <a:lumMod val="25000"/>
                  </a:schemeClr>
                </a:solidFill>
                <a:latin typeface="Abadi" panose="020B0604020104020204" pitchFamily="34" charset="0"/>
              </a:rPr>
              <a:t>Data Collection using Space X API and Web scraping</a:t>
            </a:r>
          </a:p>
          <a:p>
            <a:pPr lvl="1">
              <a:lnSpc>
                <a:spcPct val="100000"/>
              </a:lnSpc>
              <a:spcBef>
                <a:spcPts val="600"/>
              </a:spcBef>
              <a:buFont typeface="Courier New" panose="02070309020205020404" pitchFamily="49" charset="0"/>
              <a:buChar char="o"/>
            </a:pPr>
            <a:r>
              <a:rPr lang="en-US" sz="2000" dirty="0">
                <a:solidFill>
                  <a:schemeClr val="accent3">
                    <a:lumMod val="25000"/>
                  </a:schemeClr>
                </a:solidFill>
                <a:latin typeface="Abadi" panose="020B0604020104020204" pitchFamily="34" charset="0"/>
              </a:rPr>
              <a:t>Data Wrangling</a:t>
            </a:r>
          </a:p>
          <a:p>
            <a:pPr lvl="1">
              <a:lnSpc>
                <a:spcPct val="100000"/>
              </a:lnSpc>
              <a:spcBef>
                <a:spcPts val="600"/>
              </a:spcBef>
              <a:buFont typeface="Courier New" panose="02070309020205020404" pitchFamily="49" charset="0"/>
              <a:buChar char="o"/>
            </a:pPr>
            <a:r>
              <a:rPr lang="en-US" sz="2000" dirty="0">
                <a:solidFill>
                  <a:schemeClr val="accent3">
                    <a:lumMod val="25000"/>
                  </a:schemeClr>
                </a:solidFill>
                <a:latin typeface="Abadi" panose="020B0604020104020204" pitchFamily="34" charset="0"/>
              </a:rPr>
              <a:t>Exploratory Data Analysis using SQL and Visualization</a:t>
            </a:r>
          </a:p>
          <a:p>
            <a:pPr lvl="1">
              <a:lnSpc>
                <a:spcPct val="100000"/>
              </a:lnSpc>
              <a:spcBef>
                <a:spcPts val="600"/>
              </a:spcBef>
              <a:buFont typeface="Courier New" panose="02070309020205020404" pitchFamily="49" charset="0"/>
              <a:buChar char="o"/>
            </a:pPr>
            <a:r>
              <a:rPr lang="en-US" sz="2000" dirty="0">
                <a:solidFill>
                  <a:schemeClr val="accent3">
                    <a:lumMod val="25000"/>
                  </a:schemeClr>
                </a:solidFill>
                <a:latin typeface="Abadi" panose="020B0604020104020204" pitchFamily="34" charset="0"/>
              </a:rPr>
              <a:t>Interactive Visual Analytics with Folium and </a:t>
            </a:r>
            <a:r>
              <a:rPr lang="en-US" sz="2000" dirty="0" err="1">
                <a:solidFill>
                  <a:schemeClr val="accent3">
                    <a:lumMod val="25000"/>
                  </a:schemeClr>
                </a:solidFill>
                <a:latin typeface="Abadi" panose="020B0604020104020204" pitchFamily="34" charset="0"/>
              </a:rPr>
              <a:t>Plotly</a:t>
            </a:r>
            <a:r>
              <a:rPr lang="en-US" sz="2000" dirty="0">
                <a:solidFill>
                  <a:schemeClr val="accent3">
                    <a:lumMod val="25000"/>
                  </a:schemeClr>
                </a:solidFill>
                <a:latin typeface="Abadi" panose="020B0604020104020204" pitchFamily="34" charset="0"/>
              </a:rPr>
              <a:t> Dash</a:t>
            </a:r>
          </a:p>
          <a:p>
            <a:pPr lvl="1">
              <a:lnSpc>
                <a:spcPct val="100000"/>
              </a:lnSpc>
              <a:spcBef>
                <a:spcPts val="600"/>
              </a:spcBef>
              <a:buFont typeface="Courier New" panose="02070309020205020404" pitchFamily="49" charset="0"/>
              <a:buChar char="o"/>
            </a:pPr>
            <a:r>
              <a:rPr lang="en-US" sz="2000" dirty="0">
                <a:solidFill>
                  <a:schemeClr val="accent3">
                    <a:lumMod val="25000"/>
                  </a:schemeClr>
                </a:solidFill>
                <a:latin typeface="Abadi" panose="020B0604020104020204" pitchFamily="34" charset="0"/>
              </a:rPr>
              <a:t>Machine Learning Predictive Analysis</a:t>
            </a:r>
          </a:p>
          <a:p>
            <a:r>
              <a:rPr lang="en-US" sz="2400" dirty="0">
                <a:solidFill>
                  <a:schemeClr val="accent3">
                    <a:lumMod val="25000"/>
                  </a:schemeClr>
                </a:solidFill>
                <a:latin typeface="Abadi" panose="020B0604020104020204" pitchFamily="34" charset="0"/>
              </a:rPr>
              <a:t>Summary of all results</a:t>
            </a:r>
          </a:p>
          <a:p>
            <a:pPr lvl="1">
              <a:lnSpc>
                <a:spcPct val="100000"/>
              </a:lnSpc>
              <a:spcBef>
                <a:spcPts val="600"/>
              </a:spcBef>
              <a:buFont typeface="Courier New" panose="02070309020205020404" pitchFamily="49" charset="0"/>
              <a:buChar char="o"/>
            </a:pPr>
            <a:r>
              <a:rPr lang="en-US" sz="2000" dirty="0">
                <a:solidFill>
                  <a:schemeClr val="accent3">
                    <a:lumMod val="25000"/>
                  </a:schemeClr>
                </a:solidFill>
                <a:latin typeface="Abadi" panose="020B0604020104020204" pitchFamily="34" charset="0"/>
              </a:rPr>
              <a:t>Exploratory Data Analytics shows which variables are best to predict success of landings</a:t>
            </a:r>
          </a:p>
          <a:p>
            <a:pPr lvl="1">
              <a:lnSpc>
                <a:spcPct val="100000"/>
              </a:lnSpc>
              <a:spcBef>
                <a:spcPts val="600"/>
              </a:spcBef>
              <a:buFont typeface="Courier New" panose="02070309020205020404" pitchFamily="49" charset="0"/>
              <a:buChar char="o"/>
            </a:pPr>
            <a:r>
              <a:rPr lang="en-US" sz="2000" dirty="0">
                <a:solidFill>
                  <a:schemeClr val="accent3">
                    <a:lumMod val="25000"/>
                  </a:schemeClr>
                </a:solidFill>
                <a:latin typeface="Abadi" panose="020B0604020104020204" pitchFamily="34" charset="0"/>
              </a:rPr>
              <a:t>Interactive Visual Analytics and Dashboards help visualize the findings</a:t>
            </a:r>
          </a:p>
          <a:p>
            <a:pPr lvl="1">
              <a:lnSpc>
                <a:spcPct val="100000"/>
              </a:lnSpc>
              <a:spcBef>
                <a:spcPts val="600"/>
              </a:spcBef>
              <a:buFont typeface="Courier New" panose="02070309020205020404" pitchFamily="49" charset="0"/>
              <a:buChar char="o"/>
            </a:pPr>
            <a:r>
              <a:rPr lang="en-US" sz="2000" dirty="0">
                <a:solidFill>
                  <a:schemeClr val="accent3">
                    <a:lumMod val="25000"/>
                  </a:schemeClr>
                </a:solidFill>
                <a:latin typeface="Abadi" panose="020B0604020104020204" pitchFamily="34" charset="0"/>
              </a:rPr>
              <a:t>Classification Predictive Analysis shows the result of the model used to predict success of landings</a:t>
            </a:r>
          </a:p>
          <a:p>
            <a:pPr lvl="1"/>
            <a:endParaRPr lang="en-US" sz="1800" dirty="0">
              <a:solidFill>
                <a:schemeClr val="accent3">
                  <a:lumMod val="25000"/>
                </a:schemeClr>
              </a:solidFill>
              <a:latin typeface="Abadi" panose="020B0604020104020204" pitchFamily="34" charset="0"/>
            </a:endParaRPr>
          </a:p>
          <a:p>
            <a:endParaRPr lang="en-ID" dirty="0"/>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50670"/>
            <a:ext cx="10326708" cy="466868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07126"/>
            <a:ext cx="9745589" cy="94839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Using the query to find the dates of the first successful landing outcome on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4B250180-4B51-FC09-C8AB-DAEB2511B4EC}"/>
              </a:ext>
            </a:extLst>
          </p:cNvPr>
          <p:cNvPicPr>
            <a:picLocks noChangeAspect="1"/>
          </p:cNvPicPr>
          <p:nvPr/>
        </p:nvPicPr>
        <p:blipFill>
          <a:blip r:embed="rId2"/>
          <a:stretch>
            <a:fillRect/>
          </a:stretch>
        </p:blipFill>
        <p:spPr>
          <a:xfrm>
            <a:off x="1080880" y="2639466"/>
            <a:ext cx="9893862" cy="320216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020"/>
            <a:ext cx="9745589" cy="89702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Using the query to 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5976ED13-FB09-AAE9-C45A-6B17EAFFED87}"/>
              </a:ext>
            </a:extLst>
          </p:cNvPr>
          <p:cNvPicPr>
            <a:picLocks noChangeAspect="1"/>
          </p:cNvPicPr>
          <p:nvPr/>
        </p:nvPicPr>
        <p:blipFill>
          <a:blip r:embed="rId2"/>
          <a:stretch>
            <a:fillRect/>
          </a:stretch>
        </p:blipFill>
        <p:spPr>
          <a:xfrm>
            <a:off x="939050" y="2635363"/>
            <a:ext cx="10313900" cy="314689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17400"/>
            <a:ext cx="9745589" cy="94839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the query to calculate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5DE45137-EE44-CEFB-5422-AB21B1194311}"/>
              </a:ext>
            </a:extLst>
          </p:cNvPr>
          <p:cNvPicPr>
            <a:picLocks noChangeAspect="1"/>
          </p:cNvPicPr>
          <p:nvPr/>
        </p:nvPicPr>
        <p:blipFill>
          <a:blip r:embed="rId2"/>
          <a:stretch>
            <a:fillRect/>
          </a:stretch>
        </p:blipFill>
        <p:spPr>
          <a:xfrm>
            <a:off x="1170995" y="2455064"/>
            <a:ext cx="9850009" cy="357050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020"/>
            <a:ext cx="9745589" cy="88675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the query to list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BE19A0E3-7415-0B1B-A7A6-11D926D2F6A6}"/>
              </a:ext>
            </a:extLst>
          </p:cNvPr>
          <p:cNvPicPr>
            <a:picLocks noChangeAspect="1"/>
          </p:cNvPicPr>
          <p:nvPr/>
        </p:nvPicPr>
        <p:blipFill>
          <a:blip r:embed="rId2"/>
          <a:stretch>
            <a:fillRect/>
          </a:stretch>
        </p:blipFill>
        <p:spPr>
          <a:xfrm>
            <a:off x="1943581" y="2284220"/>
            <a:ext cx="8304838" cy="438401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86578"/>
            <a:ext cx="9745589" cy="105113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Using the query to list the failed landing outcomes in drone ship, their booster versions, and launch site names for in year 2015</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6D7937CF-4946-1AED-35E7-0106C59A9E9C}"/>
              </a:ext>
            </a:extLst>
          </p:cNvPr>
          <p:cNvPicPr>
            <a:picLocks noChangeAspect="1"/>
          </p:cNvPicPr>
          <p:nvPr/>
        </p:nvPicPr>
        <p:blipFill>
          <a:blip r:embed="rId2"/>
          <a:stretch>
            <a:fillRect/>
          </a:stretch>
        </p:blipFill>
        <p:spPr>
          <a:xfrm>
            <a:off x="549446" y="2903490"/>
            <a:ext cx="11093107" cy="232700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82457"/>
            <a:ext cx="9745589" cy="1277171"/>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the query to rank the count of landing outcomes (such as Failure (drone ship) or Success (ground pad)) between the date 2010-06-04 and 2017-03-20,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82A88336-18E1-143B-65FC-AAD789A97820}"/>
              </a:ext>
            </a:extLst>
          </p:cNvPr>
          <p:cNvPicPr>
            <a:picLocks noChangeAspect="1"/>
          </p:cNvPicPr>
          <p:nvPr/>
        </p:nvPicPr>
        <p:blipFill>
          <a:blip r:embed="rId2"/>
          <a:stretch>
            <a:fillRect/>
          </a:stretch>
        </p:blipFill>
        <p:spPr>
          <a:xfrm>
            <a:off x="972003" y="2685011"/>
            <a:ext cx="10247994" cy="333726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Section 3</a:t>
            </a:r>
          </a:p>
        </p:txBody>
      </p:sp>
    </p:spTree>
    <p:extLst>
      <p:ext uri="{BB962C8B-B14F-4D97-AF65-F5344CB8AC3E}">
        <p14:creationId xmlns:p14="http://schemas.microsoft.com/office/powerpoint/2010/main" val="38831979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66029"/>
            <a:ext cx="9745589" cy="109223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There is one launch site in West coast and three launch sites in East coast</a:t>
            </a:r>
          </a:p>
          <a:p>
            <a:pPr>
              <a:lnSpc>
                <a:spcPct val="100000"/>
              </a:lnSpc>
              <a:spcBef>
                <a:spcPts val="1400"/>
              </a:spcBef>
            </a:pPr>
            <a:r>
              <a:rPr lang="en-US" sz="2200" dirty="0">
                <a:solidFill>
                  <a:schemeClr val="accent3">
                    <a:lumMod val="25000"/>
                  </a:schemeClr>
                </a:solidFill>
                <a:latin typeface="Abadi"/>
              </a:rPr>
              <a:t>All four launch site is near coast line</a:t>
            </a:r>
            <a:endParaRPr lang="en-US" dirty="0">
              <a:solidFill>
                <a:schemeClr val="accent3">
                  <a:lumMod val="25000"/>
                </a:schemeClr>
              </a:solidFill>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a:t>
            </a:r>
          </a:p>
        </p:txBody>
      </p:sp>
      <p:pic>
        <p:nvPicPr>
          <p:cNvPr id="6" name="Picture 5">
            <a:extLst>
              <a:ext uri="{FF2B5EF4-FFF2-40B4-BE49-F238E27FC236}">
                <a16:creationId xmlns:a16="http://schemas.microsoft.com/office/drawing/2014/main" id="{22541D44-118C-AF08-9A74-4614F5DD80A4}"/>
              </a:ext>
            </a:extLst>
          </p:cNvPr>
          <p:cNvPicPr>
            <a:picLocks noChangeAspect="1"/>
          </p:cNvPicPr>
          <p:nvPr/>
        </p:nvPicPr>
        <p:blipFill>
          <a:blip r:embed="rId2"/>
          <a:stretch>
            <a:fillRect/>
          </a:stretch>
        </p:blipFill>
        <p:spPr>
          <a:xfrm>
            <a:off x="2511241" y="2351102"/>
            <a:ext cx="7169518" cy="429282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86578"/>
            <a:ext cx="9745589" cy="158048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Below is the four launch sites outcomes, from left, VAFB SLC-4E, KSC LC-39A, CCAFS LC-40, CCAFS SLC-40</a:t>
            </a:r>
          </a:p>
          <a:p>
            <a:pPr>
              <a:lnSpc>
                <a:spcPct val="100000"/>
              </a:lnSpc>
              <a:spcBef>
                <a:spcPts val="1400"/>
              </a:spcBef>
            </a:pPr>
            <a:r>
              <a:rPr lang="en-US" sz="2200" dirty="0">
                <a:solidFill>
                  <a:schemeClr val="accent3">
                    <a:lumMod val="25000"/>
                  </a:schemeClr>
                </a:solidFill>
                <a:latin typeface="Abadi"/>
              </a:rPr>
              <a:t>Best outcome is from launch site KSC LC-39A</a:t>
            </a:r>
            <a:endParaRPr lang="en-US"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Launch Outcomes</a:t>
            </a:r>
          </a:p>
        </p:txBody>
      </p:sp>
      <p:pic>
        <p:nvPicPr>
          <p:cNvPr id="4" name="Picture 3">
            <a:extLst>
              <a:ext uri="{FF2B5EF4-FFF2-40B4-BE49-F238E27FC236}">
                <a16:creationId xmlns:a16="http://schemas.microsoft.com/office/drawing/2014/main" id="{47B4B50D-40FE-8667-D66D-696F52DFE679}"/>
              </a:ext>
            </a:extLst>
          </p:cNvPr>
          <p:cNvPicPr>
            <a:picLocks noChangeAspect="1"/>
          </p:cNvPicPr>
          <p:nvPr/>
        </p:nvPicPr>
        <p:blipFill>
          <a:blip r:embed="rId2"/>
          <a:stretch>
            <a:fillRect/>
          </a:stretch>
        </p:blipFill>
        <p:spPr>
          <a:xfrm>
            <a:off x="1289779" y="3315513"/>
            <a:ext cx="2263545" cy="2461606"/>
          </a:xfrm>
          <a:prstGeom prst="rect">
            <a:avLst/>
          </a:prstGeom>
        </p:spPr>
      </p:pic>
      <p:pic>
        <p:nvPicPr>
          <p:cNvPr id="7" name="Picture 6">
            <a:extLst>
              <a:ext uri="{FF2B5EF4-FFF2-40B4-BE49-F238E27FC236}">
                <a16:creationId xmlns:a16="http://schemas.microsoft.com/office/drawing/2014/main" id="{37C87045-6D56-C0BF-6648-FF256009F573}"/>
              </a:ext>
            </a:extLst>
          </p:cNvPr>
          <p:cNvPicPr>
            <a:picLocks noChangeAspect="1"/>
          </p:cNvPicPr>
          <p:nvPr/>
        </p:nvPicPr>
        <p:blipFill>
          <a:blip r:embed="rId3"/>
          <a:stretch>
            <a:fillRect/>
          </a:stretch>
        </p:blipFill>
        <p:spPr>
          <a:xfrm>
            <a:off x="3553324" y="3315513"/>
            <a:ext cx="2361472" cy="2461606"/>
          </a:xfrm>
          <a:prstGeom prst="rect">
            <a:avLst/>
          </a:prstGeom>
        </p:spPr>
      </p:pic>
      <p:pic>
        <p:nvPicPr>
          <p:cNvPr id="10" name="Picture 9">
            <a:extLst>
              <a:ext uri="{FF2B5EF4-FFF2-40B4-BE49-F238E27FC236}">
                <a16:creationId xmlns:a16="http://schemas.microsoft.com/office/drawing/2014/main" id="{D75EAFEF-4A33-D791-F73D-934FE76A6B55}"/>
              </a:ext>
            </a:extLst>
          </p:cNvPr>
          <p:cNvPicPr>
            <a:picLocks noChangeAspect="1"/>
          </p:cNvPicPr>
          <p:nvPr/>
        </p:nvPicPr>
        <p:blipFill>
          <a:blip r:embed="rId4"/>
          <a:stretch>
            <a:fillRect/>
          </a:stretch>
        </p:blipFill>
        <p:spPr>
          <a:xfrm>
            <a:off x="5914796" y="3315513"/>
            <a:ext cx="2545699" cy="2461606"/>
          </a:xfrm>
          <a:prstGeom prst="rect">
            <a:avLst/>
          </a:prstGeom>
        </p:spPr>
      </p:pic>
      <p:pic>
        <p:nvPicPr>
          <p:cNvPr id="12" name="Picture 11">
            <a:extLst>
              <a:ext uri="{FF2B5EF4-FFF2-40B4-BE49-F238E27FC236}">
                <a16:creationId xmlns:a16="http://schemas.microsoft.com/office/drawing/2014/main" id="{57CB39D9-45FF-277C-F1BE-B6522F55133B}"/>
              </a:ext>
            </a:extLst>
          </p:cNvPr>
          <p:cNvPicPr>
            <a:picLocks noChangeAspect="1"/>
          </p:cNvPicPr>
          <p:nvPr/>
        </p:nvPicPr>
        <p:blipFill>
          <a:blip r:embed="rId5"/>
          <a:stretch>
            <a:fillRect/>
          </a:stretch>
        </p:blipFill>
        <p:spPr>
          <a:xfrm>
            <a:off x="8460495" y="3315513"/>
            <a:ext cx="2514355" cy="246160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07690"/>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Distance to coast line is 0.86 km</a:t>
            </a:r>
          </a:p>
          <a:p>
            <a:pPr>
              <a:lnSpc>
                <a:spcPct val="100000"/>
              </a:lnSpc>
              <a:spcBef>
                <a:spcPts val="1400"/>
              </a:spcBef>
            </a:pPr>
            <a:r>
              <a:rPr lang="en-US" sz="2200" dirty="0">
                <a:solidFill>
                  <a:schemeClr val="accent3">
                    <a:lumMod val="25000"/>
                  </a:schemeClr>
                </a:solidFill>
                <a:latin typeface="Abadi"/>
              </a:rPr>
              <a:t>Distance to Titusville (closest city) is 16.26 km</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from Launch Site to its proximities</a:t>
            </a:r>
          </a:p>
        </p:txBody>
      </p:sp>
      <p:pic>
        <p:nvPicPr>
          <p:cNvPr id="4" name="Picture 3">
            <a:extLst>
              <a:ext uri="{FF2B5EF4-FFF2-40B4-BE49-F238E27FC236}">
                <a16:creationId xmlns:a16="http://schemas.microsoft.com/office/drawing/2014/main" id="{EC330327-739A-CE4C-C830-FB7A2A658123}"/>
              </a:ext>
            </a:extLst>
          </p:cNvPr>
          <p:cNvPicPr>
            <a:picLocks noChangeAspect="1"/>
          </p:cNvPicPr>
          <p:nvPr/>
        </p:nvPicPr>
        <p:blipFill>
          <a:blip r:embed="rId2"/>
          <a:stretch>
            <a:fillRect/>
          </a:stretch>
        </p:blipFill>
        <p:spPr>
          <a:xfrm>
            <a:off x="1031272" y="2789958"/>
            <a:ext cx="5064728" cy="3032557"/>
          </a:xfrm>
          <a:prstGeom prst="rect">
            <a:avLst/>
          </a:prstGeom>
        </p:spPr>
      </p:pic>
      <p:pic>
        <p:nvPicPr>
          <p:cNvPr id="7" name="Picture 6">
            <a:extLst>
              <a:ext uri="{FF2B5EF4-FFF2-40B4-BE49-F238E27FC236}">
                <a16:creationId xmlns:a16="http://schemas.microsoft.com/office/drawing/2014/main" id="{35BEF891-86EB-7EA0-F082-D4B75C55E1F1}"/>
              </a:ext>
            </a:extLst>
          </p:cNvPr>
          <p:cNvPicPr>
            <a:picLocks noChangeAspect="1"/>
          </p:cNvPicPr>
          <p:nvPr/>
        </p:nvPicPr>
        <p:blipFill>
          <a:blip r:embed="rId3"/>
          <a:stretch>
            <a:fillRect/>
          </a:stretch>
        </p:blipFill>
        <p:spPr>
          <a:xfrm>
            <a:off x="6096000" y="2764090"/>
            <a:ext cx="5049540" cy="305842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014154" y="1587417"/>
            <a:ext cx="10344028" cy="48397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600" dirty="0">
                <a:solidFill>
                  <a:schemeClr val="accent3">
                    <a:lumMod val="25000"/>
                  </a:schemeClr>
                </a:solidFill>
                <a:latin typeface="Abadi" panose="020B0604020104020204" pitchFamily="34" charset="0"/>
              </a:rPr>
              <a:t>SpaceX advertises Falcon 9 rocket launches on its website with a cost of 62 million dollars, compare to other providers cost upward of 165 million dollars each. This much of savings is because SpaceX can reuse the first stage. This project is to help new company </a:t>
            </a:r>
            <a:r>
              <a:rPr lang="en-US" sz="2600" dirty="0" err="1">
                <a:solidFill>
                  <a:schemeClr val="accent3">
                    <a:lumMod val="25000"/>
                  </a:schemeClr>
                </a:solidFill>
                <a:latin typeface="Abadi" panose="020B0604020104020204" pitchFamily="34" charset="0"/>
              </a:rPr>
              <a:t>SpaceY</a:t>
            </a:r>
            <a:r>
              <a:rPr lang="en-US" sz="2600" dirty="0">
                <a:solidFill>
                  <a:schemeClr val="accent3">
                    <a:lumMod val="25000"/>
                  </a:schemeClr>
                </a:solidFill>
                <a:latin typeface="Abadi" panose="020B0604020104020204" pitchFamily="34" charset="0"/>
              </a:rPr>
              <a:t> to determine their cost of launches in order to compete with SpaceX.</a:t>
            </a:r>
          </a:p>
          <a:p>
            <a:pPr>
              <a:spcBef>
                <a:spcPts val="1400"/>
              </a:spcBef>
            </a:pPr>
            <a:r>
              <a:rPr lang="en-US" dirty="0">
                <a:solidFill>
                  <a:schemeClr val="accent3">
                    <a:lumMod val="25000"/>
                  </a:schemeClr>
                </a:solidFill>
                <a:latin typeface="Abadi" panose="020B0604020104020204" pitchFamily="34" charset="0"/>
              </a:rPr>
              <a:t>Problems you want to find answers</a:t>
            </a:r>
          </a:p>
          <a:p>
            <a:pPr marL="0" indent="0">
              <a:spcBef>
                <a:spcPts val="1400"/>
              </a:spcBef>
              <a:buNone/>
            </a:pPr>
            <a:r>
              <a:rPr lang="en-US" sz="2600" dirty="0">
                <a:solidFill>
                  <a:schemeClr val="accent3">
                    <a:lumMod val="25000"/>
                  </a:schemeClr>
                </a:solidFill>
                <a:latin typeface="Abadi" panose="020B0604020104020204" pitchFamily="34" charset="0"/>
              </a:rPr>
              <a:t>Therefore if we can determine if the first stage will land, we can determine the cost of a launch. In this project, we are predicting if the first stage will be able to land and reuse it.</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Section 4</a:t>
            </a:r>
          </a:p>
        </p:txBody>
      </p:sp>
    </p:spTree>
    <p:extLst>
      <p:ext uri="{BB962C8B-B14F-4D97-AF65-F5344CB8AC3E}">
        <p14:creationId xmlns:p14="http://schemas.microsoft.com/office/powerpoint/2010/main" val="39842139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07126"/>
            <a:ext cx="9745589" cy="96894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KSC LC-39A has most success launch outcomes compare to other three sites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Launch Outcome for all sites</a:t>
            </a:r>
          </a:p>
        </p:txBody>
      </p:sp>
      <p:pic>
        <p:nvPicPr>
          <p:cNvPr id="4" name="Picture 3">
            <a:extLst>
              <a:ext uri="{FF2B5EF4-FFF2-40B4-BE49-F238E27FC236}">
                <a16:creationId xmlns:a16="http://schemas.microsoft.com/office/drawing/2014/main" id="{E02F8679-1561-137D-C775-ED079060F1E4}"/>
              </a:ext>
            </a:extLst>
          </p:cNvPr>
          <p:cNvPicPr>
            <a:picLocks noChangeAspect="1"/>
          </p:cNvPicPr>
          <p:nvPr/>
        </p:nvPicPr>
        <p:blipFill>
          <a:blip r:embed="rId2"/>
          <a:stretch>
            <a:fillRect/>
          </a:stretch>
        </p:blipFill>
        <p:spPr>
          <a:xfrm>
            <a:off x="1143299" y="2103188"/>
            <a:ext cx="9769024" cy="429526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3190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also has the highest success launch ration compare to other three sites</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The highest Launch Outcome success ratio site</a:t>
            </a:r>
          </a:p>
        </p:txBody>
      </p:sp>
      <p:pic>
        <p:nvPicPr>
          <p:cNvPr id="4" name="Picture 3">
            <a:extLst>
              <a:ext uri="{FF2B5EF4-FFF2-40B4-BE49-F238E27FC236}">
                <a16:creationId xmlns:a16="http://schemas.microsoft.com/office/drawing/2014/main" id="{7BA55E17-6DB5-25E8-C246-7B71777F8E55}"/>
              </a:ext>
            </a:extLst>
          </p:cNvPr>
          <p:cNvPicPr>
            <a:picLocks noChangeAspect="1"/>
          </p:cNvPicPr>
          <p:nvPr/>
        </p:nvPicPr>
        <p:blipFill>
          <a:blip r:embed="rId2"/>
          <a:stretch>
            <a:fillRect/>
          </a:stretch>
        </p:blipFill>
        <p:spPr>
          <a:xfrm>
            <a:off x="1132930" y="2080066"/>
            <a:ext cx="9926139" cy="445470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96852"/>
            <a:ext cx="10414662" cy="71209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Under 6,000 kg, FT booster has best success outcome</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Outcome for all sites (1) </a:t>
            </a:r>
          </a:p>
        </p:txBody>
      </p:sp>
      <p:pic>
        <p:nvPicPr>
          <p:cNvPr id="7" name="Picture 6">
            <a:extLst>
              <a:ext uri="{FF2B5EF4-FFF2-40B4-BE49-F238E27FC236}">
                <a16:creationId xmlns:a16="http://schemas.microsoft.com/office/drawing/2014/main" id="{68385D6A-40BE-F25A-0D24-79350423FB57}"/>
              </a:ext>
            </a:extLst>
          </p:cNvPr>
          <p:cNvPicPr>
            <a:picLocks noChangeAspect="1"/>
          </p:cNvPicPr>
          <p:nvPr/>
        </p:nvPicPr>
        <p:blipFill>
          <a:blip r:embed="rId2"/>
          <a:stretch>
            <a:fillRect/>
          </a:stretch>
        </p:blipFill>
        <p:spPr>
          <a:xfrm>
            <a:off x="868663" y="1986395"/>
            <a:ext cx="10217358" cy="426172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96852"/>
            <a:ext cx="10414662" cy="71209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Between 6,000 kg and 10,000 kg, only one launch is successful</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Payload mass vs. Launch Outcome for all sites (2) </a:t>
            </a:r>
          </a:p>
        </p:txBody>
      </p:sp>
      <p:pic>
        <p:nvPicPr>
          <p:cNvPr id="4" name="Picture 3">
            <a:extLst>
              <a:ext uri="{FF2B5EF4-FFF2-40B4-BE49-F238E27FC236}">
                <a16:creationId xmlns:a16="http://schemas.microsoft.com/office/drawing/2014/main" id="{C85237E6-B255-A5AF-E4A7-19079A8B801A}"/>
              </a:ext>
            </a:extLst>
          </p:cNvPr>
          <p:cNvPicPr>
            <a:picLocks noChangeAspect="1"/>
          </p:cNvPicPr>
          <p:nvPr/>
        </p:nvPicPr>
        <p:blipFill>
          <a:blip r:embed="rId2"/>
          <a:stretch>
            <a:fillRect/>
          </a:stretch>
        </p:blipFill>
        <p:spPr>
          <a:xfrm>
            <a:off x="1007327" y="2052841"/>
            <a:ext cx="9928689" cy="4384644"/>
          </a:xfrm>
          <a:prstGeom prst="rect">
            <a:avLst/>
          </a:prstGeom>
        </p:spPr>
      </p:pic>
    </p:spTree>
    <p:extLst>
      <p:ext uri="{BB962C8B-B14F-4D97-AF65-F5344CB8AC3E}">
        <p14:creationId xmlns:p14="http://schemas.microsoft.com/office/powerpoint/2010/main" val="38989954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Section 5</a:t>
            </a:r>
          </a:p>
        </p:txBody>
      </p:sp>
    </p:spTree>
    <p:extLst>
      <p:ext uri="{BB962C8B-B14F-4D97-AF65-F5344CB8AC3E}">
        <p14:creationId xmlns:p14="http://schemas.microsoft.com/office/powerpoint/2010/main" val="12716895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95019"/>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From the table, we can see that all four methods has the same test accuracy</a:t>
            </a:r>
          </a:p>
          <a:p>
            <a:pPr>
              <a:lnSpc>
                <a:spcPct val="100000"/>
              </a:lnSpc>
              <a:spcBef>
                <a:spcPts val="1400"/>
              </a:spcBef>
            </a:pPr>
            <a:r>
              <a:rPr lang="en-US" sz="2200" dirty="0">
                <a:solidFill>
                  <a:schemeClr val="accent3">
                    <a:lumMod val="25000"/>
                  </a:schemeClr>
                </a:solidFill>
                <a:latin typeface="Abadi"/>
              </a:rPr>
              <a:t>So we can not pick the best, since all methods have the same test accuracy</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6" name="Table 5">
            <a:extLst>
              <a:ext uri="{FF2B5EF4-FFF2-40B4-BE49-F238E27FC236}">
                <a16:creationId xmlns:a16="http://schemas.microsoft.com/office/drawing/2014/main" id="{CF99C366-A438-DA43-5A4D-4218E5C819A9}"/>
              </a:ext>
            </a:extLst>
          </p:cNvPr>
          <p:cNvGraphicFramePr>
            <a:graphicFrameLocks noGrp="1"/>
          </p:cNvGraphicFramePr>
          <p:nvPr>
            <p:extLst>
              <p:ext uri="{D42A27DB-BD31-4B8C-83A1-F6EECF244321}">
                <p14:modId xmlns:p14="http://schemas.microsoft.com/office/powerpoint/2010/main" val="797031128"/>
              </p:ext>
            </p:extLst>
          </p:nvPr>
        </p:nvGraphicFramePr>
        <p:xfrm>
          <a:off x="6167511" y="2082114"/>
          <a:ext cx="5118100" cy="1968500"/>
        </p:xfrm>
        <a:graphic>
          <a:graphicData uri="http://schemas.openxmlformats.org/drawingml/2006/table">
            <a:tbl>
              <a:tblPr>
                <a:tableStyleId>{5C22544A-7EE6-4342-B048-85BDC9FD1C3A}</a:tableStyleId>
              </a:tblPr>
              <a:tblGrid>
                <a:gridCol w="2006600">
                  <a:extLst>
                    <a:ext uri="{9D8B030D-6E8A-4147-A177-3AD203B41FA5}">
                      <a16:colId xmlns:a16="http://schemas.microsoft.com/office/drawing/2014/main" val="3532722771"/>
                    </a:ext>
                  </a:extLst>
                </a:gridCol>
                <a:gridCol w="1244600">
                  <a:extLst>
                    <a:ext uri="{9D8B030D-6E8A-4147-A177-3AD203B41FA5}">
                      <a16:colId xmlns:a16="http://schemas.microsoft.com/office/drawing/2014/main" val="1663151801"/>
                    </a:ext>
                  </a:extLst>
                </a:gridCol>
                <a:gridCol w="1866900">
                  <a:extLst>
                    <a:ext uri="{9D8B030D-6E8A-4147-A177-3AD203B41FA5}">
                      <a16:colId xmlns:a16="http://schemas.microsoft.com/office/drawing/2014/main" val="3782513784"/>
                    </a:ext>
                  </a:extLst>
                </a:gridCol>
              </a:tblGrid>
              <a:tr h="393700">
                <a:tc>
                  <a:txBody>
                    <a:bodyPr/>
                    <a:lstStyle/>
                    <a:p>
                      <a:pPr algn="l" fontAlgn="b"/>
                      <a:r>
                        <a:rPr lang="en-ID" sz="2400" u="none" strike="noStrike">
                          <a:effectLst/>
                        </a:rPr>
                        <a:t> </a:t>
                      </a:r>
                      <a:endParaRPr lang="en-ID" sz="24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D" sz="2400" u="none" strike="noStrike">
                          <a:effectLst/>
                        </a:rPr>
                        <a:t>Accuracy</a:t>
                      </a:r>
                      <a:endParaRPr lang="en-ID" sz="2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D" sz="2400" u="none" strike="noStrike">
                          <a:effectLst/>
                        </a:rPr>
                        <a:t>Test Accuracy</a:t>
                      </a:r>
                      <a:endParaRPr lang="en-ID" sz="24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456452157"/>
                  </a:ext>
                </a:extLst>
              </a:tr>
              <a:tr h="393700">
                <a:tc>
                  <a:txBody>
                    <a:bodyPr/>
                    <a:lstStyle/>
                    <a:p>
                      <a:pPr algn="l" fontAlgn="b"/>
                      <a:r>
                        <a:rPr lang="en-ID" sz="2400" u="none" strike="noStrike">
                          <a:effectLst/>
                        </a:rPr>
                        <a:t>Log Regression</a:t>
                      </a:r>
                      <a:endParaRPr lang="en-ID" sz="2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D" sz="2400" u="none" strike="noStrike">
                          <a:effectLst/>
                        </a:rPr>
                        <a:t>0.846</a:t>
                      </a:r>
                      <a:endParaRPr lang="en-ID" sz="24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D" sz="2400" u="none" strike="noStrike">
                          <a:effectLst/>
                        </a:rPr>
                        <a:t>0.833</a:t>
                      </a:r>
                      <a:endParaRPr lang="en-ID" sz="2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181513140"/>
                  </a:ext>
                </a:extLst>
              </a:tr>
              <a:tr h="393700">
                <a:tc>
                  <a:txBody>
                    <a:bodyPr/>
                    <a:lstStyle/>
                    <a:p>
                      <a:pPr algn="l" fontAlgn="b"/>
                      <a:r>
                        <a:rPr lang="en-ID" sz="2400" u="none" strike="noStrike" dirty="0">
                          <a:effectLst/>
                        </a:rPr>
                        <a:t>SVM</a:t>
                      </a:r>
                      <a:endParaRPr lang="en-ID" sz="2400" b="1"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ID" sz="2400" u="none" strike="noStrike">
                          <a:effectLst/>
                        </a:rPr>
                        <a:t>0.848</a:t>
                      </a:r>
                      <a:endParaRPr lang="en-ID" sz="24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D" sz="2400" u="none" strike="noStrike">
                          <a:effectLst/>
                        </a:rPr>
                        <a:t>0.833</a:t>
                      </a:r>
                      <a:endParaRPr lang="en-ID" sz="2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628077847"/>
                  </a:ext>
                </a:extLst>
              </a:tr>
              <a:tr h="393700">
                <a:tc>
                  <a:txBody>
                    <a:bodyPr/>
                    <a:lstStyle/>
                    <a:p>
                      <a:pPr algn="l" fontAlgn="b"/>
                      <a:r>
                        <a:rPr lang="en-ID" sz="2400" u="none" strike="noStrike">
                          <a:effectLst/>
                        </a:rPr>
                        <a:t>Decision Tree</a:t>
                      </a:r>
                      <a:endParaRPr lang="en-ID" sz="2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D" sz="2400" u="none" strike="noStrike">
                          <a:effectLst/>
                        </a:rPr>
                        <a:t>0.863</a:t>
                      </a:r>
                      <a:endParaRPr lang="en-ID" sz="24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D" sz="2400" u="none" strike="noStrike">
                          <a:effectLst/>
                        </a:rPr>
                        <a:t>0.833</a:t>
                      </a:r>
                      <a:endParaRPr lang="en-ID" sz="2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9721085"/>
                  </a:ext>
                </a:extLst>
              </a:tr>
              <a:tr h="393700">
                <a:tc>
                  <a:txBody>
                    <a:bodyPr/>
                    <a:lstStyle/>
                    <a:p>
                      <a:pPr algn="l" fontAlgn="b"/>
                      <a:r>
                        <a:rPr lang="en-ID" sz="2400" u="none" strike="noStrike">
                          <a:effectLst/>
                        </a:rPr>
                        <a:t>KNN</a:t>
                      </a:r>
                      <a:endParaRPr lang="en-ID" sz="2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D" sz="2400" u="none" strike="noStrike">
                          <a:effectLst/>
                        </a:rPr>
                        <a:t>0.848</a:t>
                      </a:r>
                      <a:endParaRPr lang="en-ID" sz="24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D" sz="2400" u="none" strike="noStrike" dirty="0">
                          <a:effectLst/>
                        </a:rPr>
                        <a:t>0.833</a:t>
                      </a:r>
                      <a:endParaRPr lang="en-ID" sz="24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963029622"/>
                  </a:ext>
                </a:extLst>
              </a:tr>
            </a:tbl>
          </a:graphicData>
        </a:graphic>
      </p:graphicFrame>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610056"/>
            <a:ext cx="4901324"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Since all four methods have the same test score accuracy, they have the same confusion matrix</a:t>
            </a:r>
          </a:p>
          <a:p>
            <a:pPr>
              <a:lnSpc>
                <a:spcPct val="100000"/>
              </a:lnSpc>
              <a:spcBef>
                <a:spcPts val="1400"/>
              </a:spcBef>
            </a:pPr>
            <a:r>
              <a:rPr lang="en-US" sz="2200" dirty="0">
                <a:solidFill>
                  <a:schemeClr val="accent3">
                    <a:lumMod val="25000"/>
                  </a:schemeClr>
                </a:solidFill>
                <a:latin typeface="Abadi" panose="020B0604020104020204" pitchFamily="34" charset="0"/>
              </a:rPr>
              <a:t>All the methods have the same problem with false positive</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EF969928-E890-DE1F-F88B-07CC1E7A957D}"/>
              </a:ext>
            </a:extLst>
          </p:cNvPr>
          <p:cNvPicPr>
            <a:picLocks noChangeAspect="1"/>
          </p:cNvPicPr>
          <p:nvPr/>
        </p:nvPicPr>
        <p:blipFill>
          <a:blip r:embed="rId2"/>
          <a:stretch>
            <a:fillRect/>
          </a:stretch>
        </p:blipFill>
        <p:spPr>
          <a:xfrm>
            <a:off x="6092156" y="1610056"/>
            <a:ext cx="5193455" cy="441551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15459"/>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Landing outcome success rate has improvement trend from 2014 to 2020</a:t>
            </a:r>
          </a:p>
          <a:p>
            <a:pPr>
              <a:lnSpc>
                <a:spcPct val="100000"/>
              </a:lnSpc>
              <a:spcBef>
                <a:spcPts val="1400"/>
              </a:spcBef>
            </a:pPr>
            <a:r>
              <a:rPr lang="en-US" sz="2200" dirty="0">
                <a:solidFill>
                  <a:schemeClr val="accent3">
                    <a:lumMod val="25000"/>
                  </a:schemeClr>
                </a:solidFill>
                <a:latin typeface="Abadi" panose="020B0604020104020204" pitchFamily="34" charset="0"/>
              </a:rPr>
              <a:t>Launch site KSC LC-39A has the best success rate compare to other three sites</a:t>
            </a:r>
          </a:p>
          <a:p>
            <a:pPr>
              <a:lnSpc>
                <a:spcPct val="100000"/>
              </a:lnSpc>
              <a:spcBef>
                <a:spcPts val="1400"/>
              </a:spcBef>
            </a:pPr>
            <a:r>
              <a:rPr lang="en-US" sz="2200" dirty="0">
                <a:solidFill>
                  <a:schemeClr val="accent3">
                    <a:lumMod val="25000"/>
                  </a:schemeClr>
                </a:solidFill>
                <a:latin typeface="Abadi" panose="020B0604020104020204" pitchFamily="34" charset="0"/>
              </a:rPr>
              <a:t>ES-L1, GEO, HEO, and SSO orbit launch has 100%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Machine Learning Predictive model has the same test accuracy, any of the four models can be used</a:t>
            </a:r>
          </a:p>
          <a:p>
            <a:pPr>
              <a:lnSpc>
                <a:spcPct val="100000"/>
              </a:lnSpc>
              <a:spcBef>
                <a:spcPts val="1400"/>
              </a:spcBef>
            </a:pPr>
            <a:r>
              <a:rPr lang="en-US" sz="2200" dirty="0">
                <a:solidFill>
                  <a:schemeClr val="accent3">
                    <a:lumMod val="25000"/>
                  </a:schemeClr>
                </a:solidFill>
                <a:latin typeface="Abadi" panose="020B0604020104020204" pitchFamily="34" charset="0"/>
              </a:rPr>
              <a:t>The distance from launch site to its proximities need to have a certain distance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079801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Section 1</a:t>
            </a:r>
          </a:p>
        </p:txBody>
      </p:sp>
    </p:spTree>
    <p:extLst>
      <p:ext uri="{BB962C8B-B14F-4D97-AF65-F5344CB8AC3E}">
        <p14:creationId xmlns:p14="http://schemas.microsoft.com/office/powerpoint/2010/main" val="28143538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Converting the outcome into training labels with successful and unsuccessful outcome</a:t>
            </a:r>
          </a:p>
          <a:p>
            <a:pPr>
              <a:lnSpc>
                <a:spcPct val="120000"/>
              </a:lnSpc>
              <a:spcBef>
                <a:spcPts val="1400"/>
              </a:spcBef>
            </a:pPr>
            <a:r>
              <a:rPr lang="en-US" sz="8800" dirty="0">
                <a:solidFill>
                  <a:schemeClr val="accent3">
                    <a:lumMod val="25000"/>
                  </a:schemeClr>
                </a:solidFill>
                <a:latin typeface="Abadi"/>
              </a:rPr>
              <a:t>Perform exploratory data analysis (EDA) using Data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Building, tuning, evaluating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sets were collected by using:</a:t>
            </a:r>
          </a:p>
          <a:p>
            <a:pPr lvl="1">
              <a:lnSpc>
                <a:spcPct val="120000"/>
              </a:lnSpc>
              <a:spcBef>
                <a:spcPts val="1400"/>
              </a:spcBef>
            </a:pPr>
            <a:r>
              <a:rPr lang="en-US" sz="2400" dirty="0">
                <a:solidFill>
                  <a:schemeClr val="bg2">
                    <a:lumMod val="50000"/>
                  </a:schemeClr>
                </a:solidFill>
                <a:latin typeface="Abadi"/>
              </a:rPr>
              <a:t>SpaceX API (https://api.spacexdata.com/v4/rockets/)</a:t>
            </a:r>
          </a:p>
          <a:p>
            <a:pPr lvl="1">
              <a:lnSpc>
                <a:spcPct val="120000"/>
              </a:lnSpc>
              <a:spcBef>
                <a:spcPts val="1400"/>
              </a:spcBef>
            </a:pPr>
            <a:r>
              <a:rPr lang="en-US" sz="2400" dirty="0">
                <a:solidFill>
                  <a:schemeClr val="bg2">
                    <a:lumMod val="50000"/>
                  </a:schemeClr>
                </a:solidFill>
                <a:latin typeface="Abadi"/>
              </a:rPr>
              <a:t>Web scraping from </a:t>
            </a:r>
            <a:r>
              <a:rPr lang="en-ID" sz="1800" b="0" i="0" u="none" strike="noStrike" dirty="0">
                <a:effectLst/>
                <a:latin typeface="-apple-system"/>
                <a:hlinkClick r:id="rId2"/>
              </a:rPr>
              <a:t>https://en.wikipedia.org/wiki/List_of_Falcon_9_and_Falcon_Heavy_launches</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34028" y="5746071"/>
            <a:ext cx="10438311" cy="960642"/>
          </a:xfrm>
          <a:prstGeom prst="rect">
            <a:avLst/>
          </a:prstGeom>
        </p:spPr>
        <p:txBody>
          <a:bodyPr vert="horz" lIns="91440" tIns="45720" rIns="91440" bIns="45720" rtlCol="0" anchor="t">
            <a:normAutofit fontScale="85000"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URL of the completed SpaceX API calls notebook, https://github.com/kilinwid/IBM-Applied-Data-Science-Capstone/blob/151f5277bf1243bd22ae8a3b627540477ac2f853/jupyter-labs-spacex-data-collection-api.ipynb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Rectangle: Rounded Corners 6">
            <a:extLst>
              <a:ext uri="{FF2B5EF4-FFF2-40B4-BE49-F238E27FC236}">
                <a16:creationId xmlns:a16="http://schemas.microsoft.com/office/drawing/2014/main" id="{FF259845-E58A-78AB-7B77-79EFEB61EF96}"/>
              </a:ext>
            </a:extLst>
          </p:cNvPr>
          <p:cNvSpPr/>
          <p:nvPr/>
        </p:nvSpPr>
        <p:spPr>
          <a:xfrm>
            <a:off x="1232348" y="1782695"/>
            <a:ext cx="2558265" cy="152298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Request SpaceX API data</a:t>
            </a:r>
            <a:endParaRPr lang="en-ID" sz="2400" dirty="0"/>
          </a:p>
        </p:txBody>
      </p:sp>
      <p:sp>
        <p:nvSpPr>
          <p:cNvPr id="12" name="Rectangle: Rounded Corners 11">
            <a:extLst>
              <a:ext uri="{FF2B5EF4-FFF2-40B4-BE49-F238E27FC236}">
                <a16:creationId xmlns:a16="http://schemas.microsoft.com/office/drawing/2014/main" id="{77FE28AD-4C7A-719E-9DF8-451918ACFB3B}"/>
              </a:ext>
            </a:extLst>
          </p:cNvPr>
          <p:cNvSpPr/>
          <p:nvPr/>
        </p:nvSpPr>
        <p:spPr>
          <a:xfrm>
            <a:off x="4721091" y="1782693"/>
            <a:ext cx="2558265" cy="152298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Decode using </a:t>
            </a:r>
            <a:r>
              <a:rPr lang="en-US" sz="2400" dirty="0" err="1"/>
              <a:t>json.normalize</a:t>
            </a:r>
            <a:r>
              <a:rPr lang="en-US" sz="2400" dirty="0"/>
              <a:t>()</a:t>
            </a:r>
            <a:endParaRPr lang="en-ID" sz="2400" dirty="0"/>
          </a:p>
        </p:txBody>
      </p:sp>
      <p:sp>
        <p:nvSpPr>
          <p:cNvPr id="13" name="Rectangle: Rounded Corners 12">
            <a:extLst>
              <a:ext uri="{FF2B5EF4-FFF2-40B4-BE49-F238E27FC236}">
                <a16:creationId xmlns:a16="http://schemas.microsoft.com/office/drawing/2014/main" id="{A9B005E2-042A-4DA7-727A-C4757101E241}"/>
              </a:ext>
            </a:extLst>
          </p:cNvPr>
          <p:cNvSpPr/>
          <p:nvPr/>
        </p:nvSpPr>
        <p:spPr>
          <a:xfrm>
            <a:off x="8331733" y="3807595"/>
            <a:ext cx="2558265" cy="152298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Request API and decode SpaceX data</a:t>
            </a:r>
            <a:endParaRPr lang="en-ID" sz="2400" dirty="0"/>
          </a:p>
        </p:txBody>
      </p:sp>
      <p:sp>
        <p:nvSpPr>
          <p:cNvPr id="14" name="Rectangle: Rounded Corners 13">
            <a:extLst>
              <a:ext uri="{FF2B5EF4-FFF2-40B4-BE49-F238E27FC236}">
                <a16:creationId xmlns:a16="http://schemas.microsoft.com/office/drawing/2014/main" id="{17093F78-5BE1-1EE9-7A6A-35A1EE4EDD27}"/>
              </a:ext>
            </a:extLst>
          </p:cNvPr>
          <p:cNvSpPr/>
          <p:nvPr/>
        </p:nvSpPr>
        <p:spPr>
          <a:xfrm>
            <a:off x="8272961" y="1782694"/>
            <a:ext cx="2558265" cy="152298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Construct data and create new </a:t>
            </a:r>
            <a:r>
              <a:rPr lang="en-US" sz="2400" dirty="0" err="1"/>
              <a:t>dataframe</a:t>
            </a:r>
            <a:endParaRPr lang="en-ID" sz="2400" dirty="0"/>
          </a:p>
        </p:txBody>
      </p:sp>
      <p:sp>
        <p:nvSpPr>
          <p:cNvPr id="15" name="Rectangle: Rounded Corners 14">
            <a:extLst>
              <a:ext uri="{FF2B5EF4-FFF2-40B4-BE49-F238E27FC236}">
                <a16:creationId xmlns:a16="http://schemas.microsoft.com/office/drawing/2014/main" id="{1A8B8740-7B0F-E9F3-13C4-88C428A52AF8}"/>
              </a:ext>
            </a:extLst>
          </p:cNvPr>
          <p:cNvSpPr/>
          <p:nvPr/>
        </p:nvSpPr>
        <p:spPr>
          <a:xfrm>
            <a:off x="1232348" y="3802661"/>
            <a:ext cx="2558265" cy="152298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Replace missing values with mean values</a:t>
            </a:r>
            <a:endParaRPr lang="en-ID" sz="2400" dirty="0"/>
          </a:p>
        </p:txBody>
      </p:sp>
      <p:sp>
        <p:nvSpPr>
          <p:cNvPr id="16" name="Rectangle: Rounded Corners 15">
            <a:extLst>
              <a:ext uri="{FF2B5EF4-FFF2-40B4-BE49-F238E27FC236}">
                <a16:creationId xmlns:a16="http://schemas.microsoft.com/office/drawing/2014/main" id="{B76BBB7D-2CA0-685D-C78A-BDDA4C01FC60}"/>
              </a:ext>
            </a:extLst>
          </p:cNvPr>
          <p:cNvSpPr/>
          <p:nvPr/>
        </p:nvSpPr>
        <p:spPr>
          <a:xfrm>
            <a:off x="4782040" y="3807594"/>
            <a:ext cx="2558265" cy="152298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Filtering the </a:t>
            </a:r>
            <a:r>
              <a:rPr lang="en-US" sz="2400" dirty="0" err="1"/>
              <a:t>dataframe</a:t>
            </a:r>
            <a:r>
              <a:rPr lang="en-US" sz="2400" dirty="0"/>
              <a:t> to only include Falcon 9 launches</a:t>
            </a:r>
            <a:endParaRPr lang="en-ID" sz="2400" dirty="0"/>
          </a:p>
        </p:txBody>
      </p:sp>
      <p:sp>
        <p:nvSpPr>
          <p:cNvPr id="17" name="Arrow: Right 16">
            <a:extLst>
              <a:ext uri="{FF2B5EF4-FFF2-40B4-BE49-F238E27FC236}">
                <a16:creationId xmlns:a16="http://schemas.microsoft.com/office/drawing/2014/main" id="{5B3A5513-59F0-C377-4B6B-6F759849A312}"/>
              </a:ext>
            </a:extLst>
          </p:cNvPr>
          <p:cNvSpPr/>
          <p:nvPr/>
        </p:nvSpPr>
        <p:spPr>
          <a:xfrm>
            <a:off x="3790613" y="2301868"/>
            <a:ext cx="93047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Arrow: Right 17">
            <a:extLst>
              <a:ext uri="{FF2B5EF4-FFF2-40B4-BE49-F238E27FC236}">
                <a16:creationId xmlns:a16="http://schemas.microsoft.com/office/drawing/2014/main" id="{A71D0EC7-AA64-1CF0-BFB3-C3DEEB5F10F8}"/>
              </a:ext>
            </a:extLst>
          </p:cNvPr>
          <p:cNvSpPr/>
          <p:nvPr/>
        </p:nvSpPr>
        <p:spPr>
          <a:xfrm>
            <a:off x="7279355" y="2301868"/>
            <a:ext cx="993605"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9" name="Arrow: Down 18">
            <a:extLst>
              <a:ext uri="{FF2B5EF4-FFF2-40B4-BE49-F238E27FC236}">
                <a16:creationId xmlns:a16="http://schemas.microsoft.com/office/drawing/2014/main" id="{985C3562-E440-41B9-7988-F196859C8B9D}"/>
              </a:ext>
            </a:extLst>
          </p:cNvPr>
          <p:cNvSpPr/>
          <p:nvPr/>
        </p:nvSpPr>
        <p:spPr>
          <a:xfrm>
            <a:off x="9452225" y="3305678"/>
            <a:ext cx="484632" cy="51266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 name="Arrow: Left 19">
            <a:extLst>
              <a:ext uri="{FF2B5EF4-FFF2-40B4-BE49-F238E27FC236}">
                <a16:creationId xmlns:a16="http://schemas.microsoft.com/office/drawing/2014/main" id="{387C01DF-30D7-D3B8-3C6C-75D3700ABC67}"/>
              </a:ext>
            </a:extLst>
          </p:cNvPr>
          <p:cNvSpPr/>
          <p:nvPr/>
        </p:nvSpPr>
        <p:spPr>
          <a:xfrm>
            <a:off x="7346815" y="4321836"/>
            <a:ext cx="978408"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Arrow: Left 20">
            <a:extLst>
              <a:ext uri="{FF2B5EF4-FFF2-40B4-BE49-F238E27FC236}">
                <a16:creationId xmlns:a16="http://schemas.microsoft.com/office/drawing/2014/main" id="{80ADFDEF-81A4-615A-1BFD-8D7483EC4D99}"/>
              </a:ext>
            </a:extLst>
          </p:cNvPr>
          <p:cNvSpPr/>
          <p:nvPr/>
        </p:nvSpPr>
        <p:spPr>
          <a:xfrm>
            <a:off x="3790612" y="4321836"/>
            <a:ext cx="978408"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01170" y="5763801"/>
            <a:ext cx="10668000" cy="1000181"/>
          </a:xfrm>
          <a:prstGeom prst="rect">
            <a:avLst/>
          </a:prstGeom>
        </p:spPr>
        <p:txBody>
          <a:bodyPr lIns="91440" tIns="45720" rIns="91440" bIns="45720" anchor="t">
            <a:no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GitHub URL of the completed web scraping notebook, https://github.com/kilinwid/IBM-Applied-Data-Science-Capstone/blob/151f5277bf1243bd22ae8a3b627540477ac2f853/jupyter-labs-webscraping.ipynb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770011" y="538650"/>
            <a:ext cx="106680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33" name="Rectangle: Rounded Corners 32">
            <a:extLst>
              <a:ext uri="{FF2B5EF4-FFF2-40B4-BE49-F238E27FC236}">
                <a16:creationId xmlns:a16="http://schemas.microsoft.com/office/drawing/2014/main" id="{6B5BC0A9-A1A1-4645-2FAC-BB7E00BBD0F5}"/>
              </a:ext>
            </a:extLst>
          </p:cNvPr>
          <p:cNvSpPr/>
          <p:nvPr/>
        </p:nvSpPr>
        <p:spPr>
          <a:xfrm>
            <a:off x="1232348" y="1782695"/>
            <a:ext cx="2558265" cy="152298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Request Falcon 9 launch data from Wikipedia</a:t>
            </a:r>
            <a:endParaRPr lang="en-ID" sz="2400" dirty="0"/>
          </a:p>
        </p:txBody>
      </p:sp>
      <p:sp>
        <p:nvSpPr>
          <p:cNvPr id="34" name="Rectangle: Rounded Corners 33">
            <a:extLst>
              <a:ext uri="{FF2B5EF4-FFF2-40B4-BE49-F238E27FC236}">
                <a16:creationId xmlns:a16="http://schemas.microsoft.com/office/drawing/2014/main" id="{BD332946-2A88-548A-285D-80029C6A1076}"/>
              </a:ext>
            </a:extLst>
          </p:cNvPr>
          <p:cNvSpPr/>
          <p:nvPr/>
        </p:nvSpPr>
        <p:spPr>
          <a:xfrm>
            <a:off x="4721091" y="1782693"/>
            <a:ext cx="2558265" cy="152298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Create a </a:t>
            </a:r>
            <a:r>
              <a:rPr lang="en-US" sz="2400" dirty="0" err="1"/>
              <a:t>BeautifulSoup</a:t>
            </a:r>
            <a:r>
              <a:rPr lang="en-US" sz="2400" dirty="0"/>
              <a:t> object from HTML response</a:t>
            </a:r>
            <a:endParaRPr lang="en-ID" sz="2400" dirty="0"/>
          </a:p>
        </p:txBody>
      </p:sp>
      <p:sp>
        <p:nvSpPr>
          <p:cNvPr id="35" name="Rectangle: Rounded Corners 34">
            <a:extLst>
              <a:ext uri="{FF2B5EF4-FFF2-40B4-BE49-F238E27FC236}">
                <a16:creationId xmlns:a16="http://schemas.microsoft.com/office/drawing/2014/main" id="{32526524-C8FA-D594-F70D-A6100D165791}"/>
              </a:ext>
            </a:extLst>
          </p:cNvPr>
          <p:cNvSpPr/>
          <p:nvPr/>
        </p:nvSpPr>
        <p:spPr>
          <a:xfrm>
            <a:off x="8331733" y="3807595"/>
            <a:ext cx="2558265" cy="152298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Create </a:t>
            </a:r>
            <a:r>
              <a:rPr lang="en-US" sz="2400" dirty="0" err="1"/>
              <a:t>dataframe</a:t>
            </a:r>
            <a:r>
              <a:rPr lang="en-US" sz="2400" dirty="0"/>
              <a:t> by parsing launch HTML tables</a:t>
            </a:r>
            <a:endParaRPr lang="en-ID" sz="2400" dirty="0"/>
          </a:p>
        </p:txBody>
      </p:sp>
      <p:sp>
        <p:nvSpPr>
          <p:cNvPr id="36" name="Rectangle: Rounded Corners 35">
            <a:extLst>
              <a:ext uri="{FF2B5EF4-FFF2-40B4-BE49-F238E27FC236}">
                <a16:creationId xmlns:a16="http://schemas.microsoft.com/office/drawing/2014/main" id="{0773A963-6E28-8E92-0A0D-39624B12E717}"/>
              </a:ext>
            </a:extLst>
          </p:cNvPr>
          <p:cNvSpPr/>
          <p:nvPr/>
        </p:nvSpPr>
        <p:spPr>
          <a:xfrm>
            <a:off x="8272961" y="1782694"/>
            <a:ext cx="2558265" cy="152298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Extracting column/variable names from HTML header</a:t>
            </a:r>
            <a:endParaRPr lang="en-ID" sz="2400" dirty="0"/>
          </a:p>
        </p:txBody>
      </p:sp>
      <p:sp>
        <p:nvSpPr>
          <p:cNvPr id="37" name="Rectangle: Rounded Corners 36">
            <a:extLst>
              <a:ext uri="{FF2B5EF4-FFF2-40B4-BE49-F238E27FC236}">
                <a16:creationId xmlns:a16="http://schemas.microsoft.com/office/drawing/2014/main" id="{60623F9D-F229-4189-0CAB-BA14BC827708}"/>
              </a:ext>
            </a:extLst>
          </p:cNvPr>
          <p:cNvSpPr/>
          <p:nvPr/>
        </p:nvSpPr>
        <p:spPr>
          <a:xfrm>
            <a:off x="1232348" y="3802661"/>
            <a:ext cx="2558265" cy="152298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Create </a:t>
            </a:r>
            <a:r>
              <a:rPr lang="en-US" sz="2400" dirty="0" err="1"/>
              <a:t>dataframe</a:t>
            </a:r>
            <a:r>
              <a:rPr lang="en-US" sz="2400" dirty="0"/>
              <a:t> from dictionary</a:t>
            </a:r>
            <a:endParaRPr lang="en-ID" sz="2400" dirty="0"/>
          </a:p>
        </p:txBody>
      </p:sp>
      <p:sp>
        <p:nvSpPr>
          <p:cNvPr id="38" name="Rectangle: Rounded Corners 37">
            <a:extLst>
              <a:ext uri="{FF2B5EF4-FFF2-40B4-BE49-F238E27FC236}">
                <a16:creationId xmlns:a16="http://schemas.microsoft.com/office/drawing/2014/main" id="{7888BEEB-B323-0F0D-DF3E-AA22CA600574}"/>
              </a:ext>
            </a:extLst>
          </p:cNvPr>
          <p:cNvSpPr/>
          <p:nvPr/>
        </p:nvSpPr>
        <p:spPr>
          <a:xfrm>
            <a:off x="4782040" y="3807594"/>
            <a:ext cx="2558265" cy="152298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Construct data into dictionary</a:t>
            </a:r>
            <a:endParaRPr lang="en-ID" sz="2400" dirty="0"/>
          </a:p>
        </p:txBody>
      </p:sp>
      <p:sp>
        <p:nvSpPr>
          <p:cNvPr id="39" name="Arrow: Right 38">
            <a:extLst>
              <a:ext uri="{FF2B5EF4-FFF2-40B4-BE49-F238E27FC236}">
                <a16:creationId xmlns:a16="http://schemas.microsoft.com/office/drawing/2014/main" id="{993FFCF4-60DA-2E33-1504-A63918925BFB}"/>
              </a:ext>
            </a:extLst>
          </p:cNvPr>
          <p:cNvSpPr/>
          <p:nvPr/>
        </p:nvSpPr>
        <p:spPr>
          <a:xfrm>
            <a:off x="3790613" y="2301868"/>
            <a:ext cx="93047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0" name="Arrow: Right 39">
            <a:extLst>
              <a:ext uri="{FF2B5EF4-FFF2-40B4-BE49-F238E27FC236}">
                <a16:creationId xmlns:a16="http://schemas.microsoft.com/office/drawing/2014/main" id="{E5E919B3-BFA5-75B4-2779-9DD3C546FB2A}"/>
              </a:ext>
            </a:extLst>
          </p:cNvPr>
          <p:cNvSpPr/>
          <p:nvPr/>
        </p:nvSpPr>
        <p:spPr>
          <a:xfrm>
            <a:off x="7279355" y="2301868"/>
            <a:ext cx="993605"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1" name="Arrow: Down 40">
            <a:extLst>
              <a:ext uri="{FF2B5EF4-FFF2-40B4-BE49-F238E27FC236}">
                <a16:creationId xmlns:a16="http://schemas.microsoft.com/office/drawing/2014/main" id="{04D62F65-7CFC-C628-7FEE-26D582D1A35C}"/>
              </a:ext>
            </a:extLst>
          </p:cNvPr>
          <p:cNvSpPr/>
          <p:nvPr/>
        </p:nvSpPr>
        <p:spPr>
          <a:xfrm>
            <a:off x="9452225" y="3305678"/>
            <a:ext cx="484632" cy="51266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2" name="Arrow: Left 41">
            <a:extLst>
              <a:ext uri="{FF2B5EF4-FFF2-40B4-BE49-F238E27FC236}">
                <a16:creationId xmlns:a16="http://schemas.microsoft.com/office/drawing/2014/main" id="{C50EBD24-6F29-8C67-FBC8-B83A37A2BD0F}"/>
              </a:ext>
            </a:extLst>
          </p:cNvPr>
          <p:cNvSpPr/>
          <p:nvPr/>
        </p:nvSpPr>
        <p:spPr>
          <a:xfrm>
            <a:off x="7346815" y="4321836"/>
            <a:ext cx="978408"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3" name="Arrow: Left 42">
            <a:extLst>
              <a:ext uri="{FF2B5EF4-FFF2-40B4-BE49-F238E27FC236}">
                <a16:creationId xmlns:a16="http://schemas.microsoft.com/office/drawing/2014/main" id="{DD7E1507-2DE1-5A70-E991-3AADAFBCB2BC}"/>
              </a:ext>
            </a:extLst>
          </p:cNvPr>
          <p:cNvSpPr/>
          <p:nvPr/>
        </p:nvSpPr>
        <p:spPr>
          <a:xfrm>
            <a:off x="3790612" y="4321836"/>
            <a:ext cx="978408"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1114</TotalTime>
  <Words>2123</Words>
  <Application>Microsoft Office PowerPoint</Application>
  <PresentationFormat>Widescreen</PresentationFormat>
  <Paragraphs>272</Paragraphs>
  <Slides>49</Slides>
  <Notes>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49</vt:i4>
      </vt:variant>
    </vt:vector>
  </HeadingPairs>
  <TitlesOfParts>
    <vt:vector size="57" baseType="lpstr">
      <vt:lpstr>Abadi</vt:lpstr>
      <vt:lpstr>-apple-system</vt:lpstr>
      <vt:lpstr>Arial</vt:lpstr>
      <vt:lpstr>Calibri</vt:lpstr>
      <vt:lpstr>Courier New</vt:lpstr>
      <vt:lpstr>IBM Plex Mono SemiBold</vt:lpstr>
      <vt:lpstr>Custom Design</vt:lpstr>
      <vt:lpstr>1_Custom Design</vt:lpstr>
      <vt:lpstr>PowerPoint Presentation</vt:lpstr>
      <vt:lpstr>PowerPoint Presentation</vt:lpstr>
      <vt:lpstr>Executive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Kilin Widjaja</cp:lastModifiedBy>
  <cp:revision>219</cp:revision>
  <dcterms:created xsi:type="dcterms:W3CDTF">2021-04-29T18:58:34Z</dcterms:created>
  <dcterms:modified xsi:type="dcterms:W3CDTF">2024-03-29T23:59:28Z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